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84" r:id="rId3"/>
    <p:sldId id="264" r:id="rId4"/>
    <p:sldId id="279" r:id="rId5"/>
    <p:sldId id="265" r:id="rId6"/>
    <p:sldId id="266" r:id="rId7"/>
    <p:sldId id="267" r:id="rId8"/>
    <p:sldId id="280" r:id="rId9"/>
    <p:sldId id="268" r:id="rId10"/>
    <p:sldId id="270" r:id="rId11"/>
    <p:sldId id="282" r:id="rId12"/>
    <p:sldId id="281" r:id="rId13"/>
    <p:sldId id="271" r:id="rId14"/>
    <p:sldId id="272" r:id="rId15"/>
    <p:sldId id="274" r:id="rId16"/>
    <p:sldId id="276" r:id="rId17"/>
    <p:sldId id="277" r:id="rId18"/>
    <p:sldId id="283" r:id="rId19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20"/>
      <p:bold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D34"/>
    <a:srgbClr val="558F35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5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954" y="96"/>
      </p:cViewPr>
      <p:guideLst>
        <p:guide orient="horz" pos="237"/>
        <p:guide pos="226"/>
        <p:guide orient="horz" pos="3003"/>
        <p:guide pos="5534"/>
        <p:guide pos="2744"/>
        <p:guide pos="30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0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0"/>
            <a:ext cx="3976686" cy="5143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0506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кинематики. Относительность движения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891393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20730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Жан-Виктор </a:t>
            </a:r>
            <a:r>
              <a:rPr lang="ru-RU" altLang="ru-RU" sz="14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Понселе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366395" y="2201088"/>
            <a:ext cx="3989705" cy="1338828"/>
            <a:chOff x="366395" y="2745812"/>
            <a:chExt cx="3989705" cy="133882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Путь </a:t>
              </a:r>
              <a:r>
                <a:rPr lang="en-US" sz="1500" i="1" dirty="0" smtClean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скалярная физическая величина, определяемая длиной траектории, описанной телом за некоторый промежуток времени.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22" name="Прямая со стрелкой 21"/>
          <p:cNvCxnSpPr/>
          <p:nvPr/>
        </p:nvCxnSpPr>
        <p:spPr>
          <a:xfrm flipV="1">
            <a:off x="5233824" y="2024331"/>
            <a:ext cx="0" cy="2157785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33824" y="4182116"/>
            <a:ext cx="3188715" cy="1052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51374" y="189254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</a:t>
            </a:r>
            <a:endParaRPr lang="ru-RU" i="1" dirty="0"/>
          </a:p>
        </p:txBody>
      </p:sp>
      <p:sp>
        <p:nvSpPr>
          <p:cNvPr id="56" name="Полилиния 55"/>
          <p:cNvSpPr/>
          <p:nvPr/>
        </p:nvSpPr>
        <p:spPr>
          <a:xfrm>
            <a:off x="5512890" y="2042094"/>
            <a:ext cx="2846387" cy="1174282"/>
          </a:xfrm>
          <a:custGeom>
            <a:avLst/>
            <a:gdLst>
              <a:gd name="connsiteX0" fmla="*/ 0 w 2660650"/>
              <a:gd name="connsiteY0" fmla="*/ 471526 h 1189076"/>
              <a:gd name="connsiteX1" fmla="*/ 457200 w 2660650"/>
              <a:gd name="connsiteY1" fmla="*/ 357226 h 1189076"/>
              <a:gd name="connsiteX2" fmla="*/ 1104900 w 2660650"/>
              <a:gd name="connsiteY2" fmla="*/ 52426 h 1189076"/>
              <a:gd name="connsiteX3" fmla="*/ 1530350 w 2660650"/>
              <a:gd name="connsiteY3" fmla="*/ 27026 h 1189076"/>
              <a:gd name="connsiteX4" fmla="*/ 1771650 w 2660650"/>
              <a:gd name="connsiteY4" fmla="*/ 331826 h 1189076"/>
              <a:gd name="connsiteX5" fmla="*/ 1854200 w 2660650"/>
              <a:gd name="connsiteY5" fmla="*/ 782676 h 1189076"/>
              <a:gd name="connsiteX6" fmla="*/ 1866900 w 2660650"/>
              <a:gd name="connsiteY6" fmla="*/ 1036676 h 1189076"/>
              <a:gd name="connsiteX7" fmla="*/ 2660650 w 2660650"/>
              <a:gd name="connsiteY7" fmla="*/ 1189076 h 1189076"/>
              <a:gd name="connsiteX0" fmla="*/ 0 w 2660650"/>
              <a:gd name="connsiteY0" fmla="*/ 471526 h 1189076"/>
              <a:gd name="connsiteX1" fmla="*/ 457200 w 2660650"/>
              <a:gd name="connsiteY1" fmla="*/ 357226 h 1189076"/>
              <a:gd name="connsiteX2" fmla="*/ 1104900 w 2660650"/>
              <a:gd name="connsiteY2" fmla="*/ 52426 h 1189076"/>
              <a:gd name="connsiteX3" fmla="*/ 1530350 w 2660650"/>
              <a:gd name="connsiteY3" fmla="*/ 27026 h 1189076"/>
              <a:gd name="connsiteX4" fmla="*/ 1771650 w 2660650"/>
              <a:gd name="connsiteY4" fmla="*/ 331826 h 1189076"/>
              <a:gd name="connsiteX5" fmla="*/ 1854200 w 2660650"/>
              <a:gd name="connsiteY5" fmla="*/ 782676 h 1189076"/>
              <a:gd name="connsiteX6" fmla="*/ 1983581 w 2660650"/>
              <a:gd name="connsiteY6" fmla="*/ 1081920 h 1189076"/>
              <a:gd name="connsiteX7" fmla="*/ 2660650 w 2660650"/>
              <a:gd name="connsiteY7" fmla="*/ 1189076 h 1189076"/>
              <a:gd name="connsiteX0" fmla="*/ 0 w 2846387"/>
              <a:gd name="connsiteY0" fmla="*/ 471526 h 1153357"/>
              <a:gd name="connsiteX1" fmla="*/ 457200 w 2846387"/>
              <a:gd name="connsiteY1" fmla="*/ 357226 h 1153357"/>
              <a:gd name="connsiteX2" fmla="*/ 1104900 w 2846387"/>
              <a:gd name="connsiteY2" fmla="*/ 52426 h 1153357"/>
              <a:gd name="connsiteX3" fmla="*/ 1530350 w 2846387"/>
              <a:gd name="connsiteY3" fmla="*/ 27026 h 1153357"/>
              <a:gd name="connsiteX4" fmla="*/ 1771650 w 2846387"/>
              <a:gd name="connsiteY4" fmla="*/ 331826 h 1153357"/>
              <a:gd name="connsiteX5" fmla="*/ 1854200 w 2846387"/>
              <a:gd name="connsiteY5" fmla="*/ 782676 h 1153357"/>
              <a:gd name="connsiteX6" fmla="*/ 1983581 w 2846387"/>
              <a:gd name="connsiteY6" fmla="*/ 1081920 h 1153357"/>
              <a:gd name="connsiteX7" fmla="*/ 2846387 w 2846387"/>
              <a:gd name="connsiteY7" fmla="*/ 1153357 h 1153357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387" h="1174282">
                <a:moveTo>
                  <a:pt x="0" y="471526"/>
                </a:moveTo>
                <a:cubicBezTo>
                  <a:pt x="136525" y="449301"/>
                  <a:pt x="273050" y="427076"/>
                  <a:pt x="457200" y="357226"/>
                </a:cubicBezTo>
                <a:cubicBezTo>
                  <a:pt x="641350" y="287376"/>
                  <a:pt x="926042" y="107459"/>
                  <a:pt x="1104900" y="52426"/>
                </a:cubicBezTo>
                <a:cubicBezTo>
                  <a:pt x="1283758" y="-2607"/>
                  <a:pt x="1419225" y="-19541"/>
                  <a:pt x="1530350" y="27026"/>
                </a:cubicBezTo>
                <a:cubicBezTo>
                  <a:pt x="1641475" y="73593"/>
                  <a:pt x="1717675" y="205884"/>
                  <a:pt x="1771650" y="331826"/>
                </a:cubicBezTo>
                <a:cubicBezTo>
                  <a:pt x="1825625" y="457768"/>
                  <a:pt x="1790304" y="569554"/>
                  <a:pt x="1854200" y="782676"/>
                </a:cubicBezTo>
                <a:cubicBezTo>
                  <a:pt x="1918096" y="995798"/>
                  <a:pt x="1818217" y="1020140"/>
                  <a:pt x="1983581" y="1081920"/>
                </a:cubicBezTo>
                <a:cubicBezTo>
                  <a:pt x="2148945" y="1143700"/>
                  <a:pt x="2571485" y="1208655"/>
                  <a:pt x="2846387" y="1153357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232628" y="4182116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x</a:t>
            </a:r>
            <a:endParaRPr lang="ru-RU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54758" y="4096378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787899" y="147519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Система отсчета (СО)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381933" y="3036888"/>
            <a:ext cx="64179" cy="64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7395187" y="2882999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М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12727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Прямая соединительная линия 40"/>
          <p:cNvCxnSpPr/>
          <p:nvPr/>
        </p:nvCxnSpPr>
        <p:spPr>
          <a:xfrm flipV="1">
            <a:off x="5241131" y="3083276"/>
            <a:ext cx="2140802" cy="108867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238750" y="2427050"/>
            <a:ext cx="739893" cy="175125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07597" y="2132296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М</a:t>
            </a:r>
            <a:r>
              <a:rPr lang="ru-RU" sz="1400" baseline="-25000" dirty="0" smtClean="0"/>
              <a:t>0</a:t>
            </a:r>
            <a:endParaRPr lang="ru-RU" baseline="-25000" dirty="0"/>
          </a:p>
        </p:txBody>
      </p:sp>
      <p:sp>
        <p:nvSpPr>
          <p:cNvPr id="47" name="Овал 46"/>
          <p:cNvSpPr/>
          <p:nvPr/>
        </p:nvSpPr>
        <p:spPr>
          <a:xfrm>
            <a:off x="5958930" y="2359055"/>
            <a:ext cx="64179" cy="64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209293" y="3193623"/>
                <a:ext cx="4110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293" y="3193623"/>
                <a:ext cx="411074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12727" r="-149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984092" y="1845236"/>
            <a:ext cx="2584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endParaRPr lang="ru-RU" i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7340496" y="2423234"/>
            <a:ext cx="410879" cy="11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75805" y="2274640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траектория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366395" y="1029918"/>
            <a:ext cx="3989705" cy="1107995"/>
            <a:chOff x="366395" y="2745812"/>
            <a:chExt cx="3989705" cy="110799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Траектория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линия, которую описывает движущееся тело в определенной системе координат.</a:t>
              </a:r>
              <a:endParaRPr lang="ru-RU" sz="15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997592" y="1481652"/>
                <a:ext cx="788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592" y="1481652"/>
                <a:ext cx="78893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</p:spTree>
    <p:extLst>
      <p:ext uri="{BB962C8B-B14F-4D97-AF65-F5344CB8AC3E}">
        <p14:creationId xmlns:p14="http://schemas.microsoft.com/office/powerpoint/2010/main" val="26115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559114" y="1791970"/>
            <a:ext cx="2499360" cy="2499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6255544" y="3064669"/>
            <a:ext cx="554831" cy="4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366395" y="2201088"/>
            <a:ext cx="3989705" cy="1338828"/>
            <a:chOff x="366395" y="2745812"/>
            <a:chExt cx="3989705" cy="133882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Путь </a:t>
              </a:r>
              <a:r>
                <a:rPr lang="en-US" sz="1500" i="1" dirty="0" smtClean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скалярная физическая величина, определяемая длиной траектории, описанной телом за некоторый промежуток времени.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366395" y="1029918"/>
            <a:ext cx="3989705" cy="1107995"/>
            <a:chOff x="366395" y="2745812"/>
            <a:chExt cx="3989705" cy="110799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Траектория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линия, которую описывает движущееся тело в определенной системе координат.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sp>
        <p:nvSpPr>
          <p:cNvPr id="2" name="Овал 1"/>
          <p:cNvSpPr/>
          <p:nvPr/>
        </p:nvSpPr>
        <p:spPr>
          <a:xfrm>
            <a:off x="6776996" y="3032084"/>
            <a:ext cx="63598" cy="635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00034" y="3094831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О</a:t>
            </a:r>
            <a:endParaRPr lang="ru-RU" i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6811176" y="1793081"/>
            <a:ext cx="0" cy="1270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6715717" y="2970805"/>
            <a:ext cx="186155" cy="1861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715717" y="1698892"/>
            <a:ext cx="186155" cy="1861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351484" y="2292041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 км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827796" y="1513630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</a:t>
            </a:r>
            <a:endParaRPr lang="ru-RU" i="1" dirty="0"/>
          </a:p>
        </p:txBody>
      </p:sp>
      <p:sp>
        <p:nvSpPr>
          <p:cNvPr id="43" name="Овал 42"/>
          <p:cNvSpPr/>
          <p:nvPr/>
        </p:nvSpPr>
        <p:spPr>
          <a:xfrm>
            <a:off x="6715716" y="2970805"/>
            <a:ext cx="186155" cy="1861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6223345" y="3034465"/>
            <a:ext cx="63598" cy="635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157828" y="2970805"/>
            <a:ext cx="186155" cy="1861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6069996" y="3116998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В</a:t>
            </a:r>
            <a:endParaRPr lang="ru-RU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6212802" y="2749357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 км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77740" y="4298758"/>
            <a:ext cx="2486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 1 ч тело проходит 20 км.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5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4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7654E-7 L -0.00035 -0.2475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23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7654E-7 L -0.06129 9.87654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0.06111 9.87654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4" grpId="1" animBg="1"/>
      <p:bldP spid="4" grpId="2" animBg="1"/>
      <p:bldP spid="35" grpId="0" animBg="1"/>
      <p:bldP spid="11" grpId="0"/>
      <p:bldP spid="42" grpId="0"/>
      <p:bldP spid="43" grpId="0" animBg="1"/>
      <p:bldP spid="43" grpId="1" animBg="1"/>
      <p:bldP spid="43" grpId="2" animBg="1"/>
      <p:bldP spid="53" grpId="0" animBg="1"/>
      <p:bldP spid="44" grpId="0" animBg="1"/>
      <p:bldP spid="44" grpId="1" animBg="1"/>
      <p:bldP spid="50" grpId="0"/>
      <p:bldP spid="51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366395" y="2201088"/>
            <a:ext cx="3989705" cy="1338828"/>
            <a:chOff x="366395" y="2745812"/>
            <a:chExt cx="3989705" cy="133882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Путь </a:t>
              </a:r>
              <a:r>
                <a:rPr lang="en-US" sz="1500" i="1" dirty="0" smtClean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скалярная физическая величина, определяемая длиной траектории, описанной телом за некоторый промежуток времени.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75181" y="3603091"/>
            <a:ext cx="3989705" cy="1107995"/>
            <a:chOff x="366395" y="3803991"/>
            <a:chExt cx="3989705" cy="1107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Прямоугольник 30"/>
                <p:cNvSpPr/>
                <p:nvPr/>
              </p:nvSpPr>
              <p:spPr>
                <a:xfrm>
                  <a:off x="366938" y="3803991"/>
                  <a:ext cx="3989162" cy="3231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5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Перемещение</a:t>
                  </a:r>
                  <a:r>
                    <a:rPr lang="en-US" sz="15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 sz="1500" b="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a14:m>
                  <a:endParaRPr lang="ru-RU" sz="1500" i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Прямоугольник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38" y="3803991"/>
                  <a:ext cx="3989162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12" t="-3774" b="-207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Прямоугольник 31"/>
            <p:cNvSpPr/>
            <p:nvPr/>
          </p:nvSpPr>
          <p:spPr>
            <a:xfrm>
              <a:off x="366395" y="4127156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направленный отрезок прямой, соединяющий начальное и конечное положение тела.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7" name="Овал 6"/>
          <p:cNvSpPr/>
          <p:nvPr/>
        </p:nvSpPr>
        <p:spPr>
          <a:xfrm>
            <a:off x="5754612" y="2009700"/>
            <a:ext cx="2063897" cy="206389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233824" y="2024331"/>
            <a:ext cx="0" cy="2157785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33824" y="4182116"/>
            <a:ext cx="3188715" cy="1052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51374" y="189254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</a:t>
            </a:r>
            <a:endParaRPr lang="ru-RU" i="1" dirty="0"/>
          </a:p>
        </p:txBody>
      </p:sp>
      <p:sp>
        <p:nvSpPr>
          <p:cNvPr id="56" name="Полилиния 55"/>
          <p:cNvSpPr/>
          <p:nvPr/>
        </p:nvSpPr>
        <p:spPr>
          <a:xfrm>
            <a:off x="5512890" y="2042094"/>
            <a:ext cx="2846387" cy="1174282"/>
          </a:xfrm>
          <a:custGeom>
            <a:avLst/>
            <a:gdLst>
              <a:gd name="connsiteX0" fmla="*/ 0 w 2660650"/>
              <a:gd name="connsiteY0" fmla="*/ 471526 h 1189076"/>
              <a:gd name="connsiteX1" fmla="*/ 457200 w 2660650"/>
              <a:gd name="connsiteY1" fmla="*/ 357226 h 1189076"/>
              <a:gd name="connsiteX2" fmla="*/ 1104900 w 2660650"/>
              <a:gd name="connsiteY2" fmla="*/ 52426 h 1189076"/>
              <a:gd name="connsiteX3" fmla="*/ 1530350 w 2660650"/>
              <a:gd name="connsiteY3" fmla="*/ 27026 h 1189076"/>
              <a:gd name="connsiteX4" fmla="*/ 1771650 w 2660650"/>
              <a:gd name="connsiteY4" fmla="*/ 331826 h 1189076"/>
              <a:gd name="connsiteX5" fmla="*/ 1854200 w 2660650"/>
              <a:gd name="connsiteY5" fmla="*/ 782676 h 1189076"/>
              <a:gd name="connsiteX6" fmla="*/ 1866900 w 2660650"/>
              <a:gd name="connsiteY6" fmla="*/ 1036676 h 1189076"/>
              <a:gd name="connsiteX7" fmla="*/ 2660650 w 2660650"/>
              <a:gd name="connsiteY7" fmla="*/ 1189076 h 1189076"/>
              <a:gd name="connsiteX0" fmla="*/ 0 w 2660650"/>
              <a:gd name="connsiteY0" fmla="*/ 471526 h 1189076"/>
              <a:gd name="connsiteX1" fmla="*/ 457200 w 2660650"/>
              <a:gd name="connsiteY1" fmla="*/ 357226 h 1189076"/>
              <a:gd name="connsiteX2" fmla="*/ 1104900 w 2660650"/>
              <a:gd name="connsiteY2" fmla="*/ 52426 h 1189076"/>
              <a:gd name="connsiteX3" fmla="*/ 1530350 w 2660650"/>
              <a:gd name="connsiteY3" fmla="*/ 27026 h 1189076"/>
              <a:gd name="connsiteX4" fmla="*/ 1771650 w 2660650"/>
              <a:gd name="connsiteY4" fmla="*/ 331826 h 1189076"/>
              <a:gd name="connsiteX5" fmla="*/ 1854200 w 2660650"/>
              <a:gd name="connsiteY5" fmla="*/ 782676 h 1189076"/>
              <a:gd name="connsiteX6" fmla="*/ 1983581 w 2660650"/>
              <a:gd name="connsiteY6" fmla="*/ 1081920 h 1189076"/>
              <a:gd name="connsiteX7" fmla="*/ 2660650 w 2660650"/>
              <a:gd name="connsiteY7" fmla="*/ 1189076 h 1189076"/>
              <a:gd name="connsiteX0" fmla="*/ 0 w 2846387"/>
              <a:gd name="connsiteY0" fmla="*/ 471526 h 1153357"/>
              <a:gd name="connsiteX1" fmla="*/ 457200 w 2846387"/>
              <a:gd name="connsiteY1" fmla="*/ 357226 h 1153357"/>
              <a:gd name="connsiteX2" fmla="*/ 1104900 w 2846387"/>
              <a:gd name="connsiteY2" fmla="*/ 52426 h 1153357"/>
              <a:gd name="connsiteX3" fmla="*/ 1530350 w 2846387"/>
              <a:gd name="connsiteY3" fmla="*/ 27026 h 1153357"/>
              <a:gd name="connsiteX4" fmla="*/ 1771650 w 2846387"/>
              <a:gd name="connsiteY4" fmla="*/ 331826 h 1153357"/>
              <a:gd name="connsiteX5" fmla="*/ 1854200 w 2846387"/>
              <a:gd name="connsiteY5" fmla="*/ 782676 h 1153357"/>
              <a:gd name="connsiteX6" fmla="*/ 1983581 w 2846387"/>
              <a:gd name="connsiteY6" fmla="*/ 1081920 h 1153357"/>
              <a:gd name="connsiteX7" fmla="*/ 2846387 w 2846387"/>
              <a:gd name="connsiteY7" fmla="*/ 1153357 h 1153357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  <a:gd name="connsiteX0" fmla="*/ 0 w 2846387"/>
              <a:gd name="connsiteY0" fmla="*/ 471526 h 1174282"/>
              <a:gd name="connsiteX1" fmla="*/ 457200 w 2846387"/>
              <a:gd name="connsiteY1" fmla="*/ 357226 h 1174282"/>
              <a:gd name="connsiteX2" fmla="*/ 1104900 w 2846387"/>
              <a:gd name="connsiteY2" fmla="*/ 52426 h 1174282"/>
              <a:gd name="connsiteX3" fmla="*/ 1530350 w 2846387"/>
              <a:gd name="connsiteY3" fmla="*/ 27026 h 1174282"/>
              <a:gd name="connsiteX4" fmla="*/ 1771650 w 2846387"/>
              <a:gd name="connsiteY4" fmla="*/ 331826 h 1174282"/>
              <a:gd name="connsiteX5" fmla="*/ 1854200 w 2846387"/>
              <a:gd name="connsiteY5" fmla="*/ 782676 h 1174282"/>
              <a:gd name="connsiteX6" fmla="*/ 1983581 w 2846387"/>
              <a:gd name="connsiteY6" fmla="*/ 1081920 h 1174282"/>
              <a:gd name="connsiteX7" fmla="*/ 2846387 w 2846387"/>
              <a:gd name="connsiteY7" fmla="*/ 1153357 h 117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387" h="1174282">
                <a:moveTo>
                  <a:pt x="0" y="471526"/>
                </a:moveTo>
                <a:cubicBezTo>
                  <a:pt x="136525" y="449301"/>
                  <a:pt x="273050" y="427076"/>
                  <a:pt x="457200" y="357226"/>
                </a:cubicBezTo>
                <a:cubicBezTo>
                  <a:pt x="641350" y="287376"/>
                  <a:pt x="926042" y="107459"/>
                  <a:pt x="1104900" y="52426"/>
                </a:cubicBezTo>
                <a:cubicBezTo>
                  <a:pt x="1283758" y="-2607"/>
                  <a:pt x="1419225" y="-19541"/>
                  <a:pt x="1530350" y="27026"/>
                </a:cubicBezTo>
                <a:cubicBezTo>
                  <a:pt x="1641475" y="73593"/>
                  <a:pt x="1717675" y="205884"/>
                  <a:pt x="1771650" y="331826"/>
                </a:cubicBezTo>
                <a:cubicBezTo>
                  <a:pt x="1825625" y="457768"/>
                  <a:pt x="1790304" y="569554"/>
                  <a:pt x="1854200" y="782676"/>
                </a:cubicBezTo>
                <a:cubicBezTo>
                  <a:pt x="1918096" y="995798"/>
                  <a:pt x="1818217" y="1020140"/>
                  <a:pt x="1983581" y="1081920"/>
                </a:cubicBezTo>
                <a:cubicBezTo>
                  <a:pt x="2148945" y="1143700"/>
                  <a:pt x="2571485" y="1208655"/>
                  <a:pt x="2846387" y="1153357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232628" y="4182116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x</a:t>
            </a:r>
            <a:endParaRPr lang="ru-RU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54758" y="4096378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787899" y="147519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Система отсчета (СО)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381933" y="3036888"/>
            <a:ext cx="64179" cy="64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7395187" y="2882999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М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12727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7414295" y="3101067"/>
            <a:ext cx="0" cy="107088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5241131" y="3083276"/>
            <a:ext cx="2140802" cy="108867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42496" y="4183211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х</a:t>
            </a:r>
            <a:endParaRPr lang="ru-RU" i="1" dirty="0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5238750" y="2427050"/>
            <a:ext cx="739893" cy="175125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07597" y="2132296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М</a:t>
            </a:r>
            <a:r>
              <a:rPr lang="ru-RU" sz="1400" baseline="-25000" dirty="0" smtClean="0"/>
              <a:t>0</a:t>
            </a:r>
            <a:endParaRPr lang="ru-RU" baseline="-25000" dirty="0"/>
          </a:p>
        </p:txBody>
      </p:sp>
      <p:sp>
        <p:nvSpPr>
          <p:cNvPr id="47" name="Овал 46"/>
          <p:cNvSpPr/>
          <p:nvPr/>
        </p:nvSpPr>
        <p:spPr>
          <a:xfrm>
            <a:off x="5958930" y="2359055"/>
            <a:ext cx="64179" cy="64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>
            <a:stCxn id="47" idx="5"/>
            <a:endCxn id="36" idx="2"/>
          </p:cNvCxnSpPr>
          <p:nvPr/>
        </p:nvCxnSpPr>
        <p:spPr>
          <a:xfrm>
            <a:off x="6013710" y="2413835"/>
            <a:ext cx="1368223" cy="655143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209293" y="3193623"/>
                <a:ext cx="4110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293" y="3193623"/>
                <a:ext cx="411074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12727" r="-149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 rot="1543904">
                <a:off x="6158890" y="2430397"/>
                <a:ext cx="12504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ru-RU" sz="16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160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43904">
                <a:off x="6158890" y="2430397"/>
                <a:ext cx="1250406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1429" b="-3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984092" y="1845236"/>
            <a:ext cx="2584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endParaRPr lang="ru-RU" i="1" dirty="0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988969" y="2425250"/>
            <a:ext cx="0" cy="17530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846233" y="4183211"/>
            <a:ext cx="3449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х</a:t>
            </a:r>
            <a:r>
              <a:rPr lang="en-US" baseline="-25000" dirty="0" smtClean="0"/>
              <a:t>0</a:t>
            </a:r>
            <a:endParaRPr lang="ru-RU" baseline="-250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88969" y="3867150"/>
            <a:ext cx="1431823" cy="0"/>
          </a:xfrm>
          <a:prstGeom prst="line">
            <a:avLst/>
          </a:prstGeom>
          <a:ln w="127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238300" y="3569292"/>
                <a:ext cx="945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ru-RU" sz="14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sz="14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300" y="3569292"/>
                <a:ext cx="945259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6116889" y="3859849"/>
                <a:ext cx="11694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44546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i="1">
                          <a:solidFill>
                            <a:srgbClr val="44546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44546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rgbClr val="44546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i="1">
                          <a:solidFill>
                            <a:srgbClr val="44546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400" i="1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rgbClr val="44546A">
                      <a:lumMod val="5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889" y="3859849"/>
                <a:ext cx="1169486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729321" y="1810055"/>
                <a:ext cx="1058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ru-RU" sz="18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321" y="1810055"/>
                <a:ext cx="105868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213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 стрелкой 58"/>
          <p:cNvCxnSpPr/>
          <p:nvPr/>
        </p:nvCxnSpPr>
        <p:spPr>
          <a:xfrm flipH="1">
            <a:off x="7340496" y="2423234"/>
            <a:ext cx="410879" cy="11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75805" y="2274640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траектория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366395" y="1029918"/>
            <a:ext cx="3989705" cy="1107995"/>
            <a:chOff x="366395" y="2745812"/>
            <a:chExt cx="3989705" cy="110799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Траектория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линия, которую описывает движущееся тело в определенной системе координат.</a:t>
              </a:r>
              <a:endParaRPr lang="ru-RU" sz="15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997592" y="1481652"/>
                <a:ext cx="788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592" y="1481652"/>
                <a:ext cx="78893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</p:spTree>
    <p:extLst>
      <p:ext uri="{BB962C8B-B14F-4D97-AF65-F5344CB8AC3E}">
        <p14:creationId xmlns:p14="http://schemas.microsoft.com/office/powerpoint/2010/main" val="31696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53" grpId="0"/>
      <p:bldP spid="55" grpId="0"/>
      <p:bldP spid="54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366395" y="2307427"/>
            <a:ext cx="3989705" cy="1569660"/>
            <a:chOff x="366395" y="2745812"/>
            <a:chExt cx="3989705" cy="156966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Средняя скорость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перемещения к промежутку времени, за который оно произошло, и направленная вдоль перемещения.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366395" y="954200"/>
            <a:ext cx="3989705" cy="1338828"/>
            <a:chOff x="366395" y="2745812"/>
            <a:chExt cx="3989705" cy="1338828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Скорость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мера механического состояния тела. Она характеризует быстроту изменения положения тела относительно данной СО и является векторной величиной.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sp>
        <p:nvSpPr>
          <p:cNvPr id="2" name="Дуга 1"/>
          <p:cNvSpPr/>
          <p:nvPr/>
        </p:nvSpPr>
        <p:spPr>
          <a:xfrm rot="982199" flipH="1">
            <a:off x="5398442" y="2838265"/>
            <a:ext cx="3380313" cy="3380313"/>
          </a:xfrm>
          <a:prstGeom prst="arc">
            <a:avLst>
              <a:gd name="adj1" fmla="val 14330642"/>
              <a:gd name="adj2" fmla="val 0"/>
            </a:avLst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366395" y="3891487"/>
            <a:ext cx="3989705" cy="877163"/>
            <a:chOff x="366395" y="2745812"/>
            <a:chExt cx="3989705" cy="877163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Мгновенная скорость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66395" y="3068977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скорость тела в данный момент времени.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4" name="Прямая со стрелкой 3"/>
          <p:cNvCxnSpPr>
            <a:endCxn id="2" idx="0"/>
          </p:cNvCxnSpPr>
          <p:nvPr/>
        </p:nvCxnSpPr>
        <p:spPr>
          <a:xfrm flipV="1">
            <a:off x="5465411" y="3387133"/>
            <a:ext cx="2869819" cy="65760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71673" y="1750351"/>
                <a:ext cx="3221716" cy="63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18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73" y="1750351"/>
                <a:ext cx="3221716" cy="6387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12"/>
          <p:cNvCxnSpPr/>
          <p:nvPr/>
        </p:nvCxnSpPr>
        <p:spPr>
          <a:xfrm flipV="1">
            <a:off x="5457432" y="2881313"/>
            <a:ext cx="268758" cy="117075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377698" y="2786785"/>
                <a:ext cx="3484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698" y="2786785"/>
                <a:ext cx="348492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12500" r="-21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Прямая со стрелкой 67"/>
          <p:cNvCxnSpPr/>
          <p:nvPr/>
        </p:nvCxnSpPr>
        <p:spPr>
          <a:xfrm flipV="1">
            <a:off x="5457246" y="3842390"/>
            <a:ext cx="891167" cy="2023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056946" y="3877087"/>
                <a:ext cx="494173" cy="360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ср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46" y="3877087"/>
                <a:ext cx="494173" cy="360612"/>
              </a:xfrm>
              <a:prstGeom prst="rect">
                <a:avLst/>
              </a:prstGeom>
              <a:blipFill rotWithShape="0">
                <a:blip r:embed="rId5"/>
                <a:stretch>
                  <a:fillRect t="-11864" r="-13580" b="-1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233030" y="3555248"/>
                <a:ext cx="4648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030" y="3555248"/>
                <a:ext cx="464871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12500" r="-39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366395" y="2174846"/>
            <a:ext cx="3989705" cy="1338828"/>
            <a:chOff x="366395" y="2745812"/>
            <a:chExt cx="3989705" cy="133882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Среднее 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изменения скорости ко времени, за который оно произошло.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366395" y="1003326"/>
            <a:ext cx="3989705" cy="1107995"/>
            <a:chOff x="366395" y="2745812"/>
            <a:chExt cx="3989705" cy="110799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характеризующая быстроту изменения скорости.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sp>
        <p:nvSpPr>
          <p:cNvPr id="2" name="Дуга 1"/>
          <p:cNvSpPr/>
          <p:nvPr/>
        </p:nvSpPr>
        <p:spPr>
          <a:xfrm rot="2034051" flipH="1">
            <a:off x="5176744" y="3599017"/>
            <a:ext cx="3380313" cy="3380313"/>
          </a:xfrm>
          <a:prstGeom prst="arc">
            <a:avLst>
              <a:gd name="adj1" fmla="val 16211630"/>
              <a:gd name="adj2" fmla="val 0"/>
            </a:avLst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74518" y="1750351"/>
                <a:ext cx="1910716" cy="63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18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8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8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518" y="1750351"/>
                <a:ext cx="1910716" cy="6387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 стрелкой 12"/>
          <p:cNvCxnSpPr/>
          <p:nvPr/>
        </p:nvCxnSpPr>
        <p:spPr>
          <a:xfrm flipV="1">
            <a:off x="5464756" y="3799084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195257">
                <a:off x="7208975" y="2872373"/>
                <a:ext cx="3595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7208975" y="2872373"/>
                <a:ext cx="359586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19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Прямая со стрелкой 67"/>
          <p:cNvCxnSpPr/>
          <p:nvPr/>
        </p:nvCxnSpPr>
        <p:spPr>
          <a:xfrm flipV="1">
            <a:off x="6701724" y="3490913"/>
            <a:ext cx="1394526" cy="10272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195257">
                <a:off x="5353633" y="3624431"/>
                <a:ext cx="4360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5353633" y="3624431"/>
                <a:ext cx="436080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9836" r="-14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 rot="195257">
                <a:off x="7758067" y="3105073"/>
                <a:ext cx="470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7758067" y="3105073"/>
                <a:ext cx="470322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8197" r="-38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62176" y="3765131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Зная траекторию, можно определить направление вектора скорости, но</a:t>
            </a:r>
          </a:p>
          <a:p>
            <a:pPr lvl="0" defTabSz="720000">
              <a:tabLst>
                <a:tab pos="0" algn="l"/>
              </a:tabLst>
            </a:pPr>
            <a:r>
              <a:rPr lang="ru-RU" altLang="ru-RU" sz="1400" u="sng" dirty="0" smtClean="0">
                <a:latin typeface="+mn-lt"/>
                <a:cs typeface="Arial" panose="020B0604020202020204" pitchFamily="34" charset="0"/>
              </a:rPr>
              <a:t>не вектора ускорения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6696961" y="3060342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21177686">
                <a:off x="7872166" y="3510965"/>
                <a:ext cx="3484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77686">
                <a:off x="7872166" y="3510965"/>
                <a:ext cx="348493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12698" r="-15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 стрелкой 21"/>
          <p:cNvCxnSpPr/>
          <p:nvPr/>
        </p:nvCxnSpPr>
        <p:spPr>
          <a:xfrm>
            <a:off x="7019150" y="3060317"/>
            <a:ext cx="1077100" cy="4305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024215" y="3060342"/>
            <a:ext cx="463930" cy="18545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 rot="195257">
                <a:off x="6568522" y="2981992"/>
                <a:ext cx="4360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6568522" y="2981992"/>
                <a:ext cx="436080" cy="338554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14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Прямая со стрелкой 40"/>
          <p:cNvCxnSpPr/>
          <p:nvPr/>
        </p:nvCxnSpPr>
        <p:spPr>
          <a:xfrm flipV="1">
            <a:off x="5464756" y="3801727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1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24 L 0.1349 -0.1447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70" grpId="0"/>
      <p:bldP spid="23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370414" y="386857"/>
            <a:ext cx="4782078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Относительность движения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904839"/>
            <a:ext cx="3997324" cy="17055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2" y="3781974"/>
            <a:ext cx="1042647" cy="467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414" y="1549648"/>
            <a:ext cx="3010296" cy="1348613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2176" y="3711250"/>
            <a:ext cx="3991101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500" dirty="0" smtClean="0">
                <a:latin typeface="+mn-lt"/>
                <a:cs typeface="Arial" panose="020B0604020202020204" pitchFamily="34" charset="0"/>
              </a:rPr>
              <a:t>В разных системах отсчета будут различны вид траектории, значение скорости и других величин.</a:t>
            </a:r>
            <a:endParaRPr lang="ru-RU" altLang="ru-RU" sz="15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472" y="3781974"/>
            <a:ext cx="1042506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2222E-6 4.44444E-6 L -0.30261 0.00092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370414" y="386857"/>
            <a:ext cx="4782078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Относительность движения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904839"/>
            <a:ext cx="3997324" cy="170554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2176" y="3709753"/>
            <a:ext cx="3991101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500" dirty="0" smtClean="0">
                <a:latin typeface="+mn-lt"/>
                <a:cs typeface="Arial" panose="020B0604020202020204" pitchFamily="34" charset="0"/>
              </a:rPr>
              <a:t>В разных системах отсчета будут различны вид траектории, значение скорости и других величин.</a:t>
            </a:r>
            <a:endParaRPr lang="ru-RU" altLang="ru-RU" sz="15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35" y="1546097"/>
            <a:ext cx="1927654" cy="13587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46" y="3600540"/>
            <a:ext cx="880863" cy="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30712 -0.0132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366395" y="1472916"/>
            <a:ext cx="3989705" cy="1892825"/>
            <a:chOff x="366395" y="2745812"/>
            <a:chExt cx="3989705" cy="1892825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66938" y="2745812"/>
              <a:ext cx="39891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solidFill>
                    <a:schemeClr val="accent2">
                      <a:lumMod val="75000"/>
                    </a:schemeClr>
                  </a:solidFill>
                </a:rPr>
                <a:t>Сложение перемещений</a:t>
              </a:r>
              <a:endParaRPr lang="ru-RU" sz="18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366395" y="3068977"/>
              <a:ext cx="398970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/>
                <a:t>если тело одновременно участвует в нескольких движениях, то результирующее перемещение точки равно векторной сумме перемещений, совершаемых ею в каждом из движений.</a:t>
              </a:r>
              <a:endParaRPr lang="ru-RU" sz="1600" dirty="0">
                <a:latin typeface="+mj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70414" y="386857"/>
            <a:ext cx="4782078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Относительность движения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2176" y="3708085"/>
            <a:ext cx="3991101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500" dirty="0" smtClean="0">
                <a:latin typeface="+mn-lt"/>
                <a:cs typeface="Arial" panose="020B0604020202020204" pitchFamily="34" charset="0"/>
              </a:rPr>
              <a:t>В разных системах отсчета будут различны вид траектории, значение скорости и других величин.</a:t>
            </a:r>
            <a:endParaRPr lang="ru-RU" altLang="ru-RU" sz="15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1" t="28206" r="-1" b="19617"/>
          <a:stretch/>
        </p:blipFill>
        <p:spPr>
          <a:xfrm>
            <a:off x="4787900" y="1472916"/>
            <a:ext cx="4005489" cy="3124252"/>
          </a:xfrm>
          <a:prstGeom prst="roundRect">
            <a:avLst>
              <a:gd name="adj" fmla="val 2277"/>
            </a:avLst>
          </a:prstGeom>
        </p:spPr>
      </p:pic>
      <p:grpSp>
        <p:nvGrpSpPr>
          <p:cNvPr id="3" name="Группа 2"/>
          <p:cNvGrpSpPr/>
          <p:nvPr/>
        </p:nvGrpSpPr>
        <p:grpSpPr>
          <a:xfrm>
            <a:off x="4787900" y="3170391"/>
            <a:ext cx="1253847" cy="725574"/>
            <a:chOff x="4787900" y="848555"/>
            <a:chExt cx="1253847" cy="72557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7900" y="1091289"/>
              <a:ext cx="1253847" cy="48284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8"/>
            <a:stretch/>
          </p:blipFill>
          <p:spPr>
            <a:xfrm rot="21413209" flipH="1">
              <a:off x="4854853" y="848555"/>
              <a:ext cx="379378" cy="453331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7900" y="3413125"/>
            <a:ext cx="1253847" cy="482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8"/>
          <a:stretch/>
        </p:blipFill>
        <p:spPr>
          <a:xfrm rot="21413209" flipH="1">
            <a:off x="4854853" y="3170391"/>
            <a:ext cx="379378" cy="453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6377" y="3413125"/>
            <a:ext cx="1253847" cy="4828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8"/>
          <a:stretch/>
        </p:blipFill>
        <p:spPr>
          <a:xfrm rot="21393513" flipH="1">
            <a:off x="8005240" y="3152540"/>
            <a:ext cx="379378" cy="45333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023644" y="3633690"/>
            <a:ext cx="0" cy="52556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549688" y="3633027"/>
            <a:ext cx="0" cy="52556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184688" y="3616849"/>
            <a:ext cx="0" cy="541738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23644" y="3862388"/>
            <a:ext cx="2526044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023644" y="4110038"/>
            <a:ext cx="3161044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549688" y="3862388"/>
            <a:ext cx="6350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05347" y="3816566"/>
                <a:ext cx="47333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347" y="3816566"/>
                <a:ext cx="473335" cy="300082"/>
              </a:xfrm>
              <a:prstGeom prst="rect">
                <a:avLst/>
              </a:prstGeom>
              <a:blipFill rotWithShape="0">
                <a:blip r:embed="rId6"/>
                <a:stretch>
                  <a:fillRect t="-10204" r="-259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630520" y="3816566"/>
                <a:ext cx="47333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520" y="3816566"/>
                <a:ext cx="473335" cy="300082"/>
              </a:xfrm>
              <a:prstGeom prst="rect">
                <a:avLst/>
              </a:prstGeom>
              <a:blipFill rotWithShape="0">
                <a:blip r:embed="rId7"/>
                <a:stretch>
                  <a:fillRect t="-10204" r="-259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323644" y="4116648"/>
                <a:ext cx="4192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l-GR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644" y="4116648"/>
                <a:ext cx="419282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796827" y="1471412"/>
                <a:ext cx="22373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ru-RU" sz="2400" i="1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b="0" i="1" smtClean="0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l-GR" sz="2400" b="0" i="1" smtClean="0">
                                  <a:solidFill>
                                    <a:schemeClr val="tx1"/>
                                  </a:solidFill>
                                  <a:effectLst>
                                    <a:glow rad="101600">
                                      <a:schemeClr val="bg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>
                                    <a:glow rad="101600">
                                      <a:schemeClr val="bg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l-GR" sz="2400" i="1">
                                  <a:solidFill>
                                    <a:schemeClr val="tx1"/>
                                  </a:solidFill>
                                  <a:effectLst>
                                    <a:glow rad="101600">
                                      <a:schemeClr val="bg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effectLst>
                                    <a:glow rad="101600">
                                      <a:schemeClr val="bg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>
                                <a:glow rad="101600">
                                  <a:schemeClr val="bg1">
                                    <a:alpha val="6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27" y="1471412"/>
                <a:ext cx="2237344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2997" t="-27632" r="-11444" b="-14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6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2716E-6 L 0.27587 -3.82716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2716E-6 L 0.34445 -0.0033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0414" y="386857"/>
            <a:ext cx="5878532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 МТ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7" y="1308519"/>
            <a:ext cx="2498697" cy="1410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30" y="1311281"/>
            <a:ext cx="2494086" cy="1404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13" y="1312201"/>
            <a:ext cx="2485284" cy="1400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0" y="3075840"/>
            <a:ext cx="2502359" cy="1408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14" y="3075840"/>
            <a:ext cx="2503593" cy="1410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48" y="3077998"/>
            <a:ext cx="2498898" cy="1407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49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0"/>
            <a:ext cx="3976686" cy="514349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891393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20730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Жан-Виктор </a:t>
            </a:r>
            <a:r>
              <a:rPr lang="ru-RU" altLang="ru-RU" sz="14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Понселе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9" y="1198473"/>
            <a:ext cx="4222809" cy="29097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58775" y="393249"/>
            <a:ext cx="399732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Физическая и </a:t>
            </a:r>
            <a:r>
              <a:rPr lang="ru-RU" sz="2000" b="1" cap="all" dirty="0" err="1" smtClean="0">
                <a:solidFill>
                  <a:srgbClr val="ED7D31">
                    <a:lumMod val="75000"/>
                  </a:srgbClr>
                </a:solidFill>
              </a:rPr>
              <a:t>экспери</a:t>
            </a: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-ментальная  механика</a:t>
            </a:r>
          </a:p>
        </p:txBody>
      </p:sp>
    </p:spTree>
    <p:extLst>
      <p:ext uri="{BB962C8B-B14F-4D97-AF65-F5344CB8AC3E}">
        <p14:creationId xmlns:p14="http://schemas.microsoft.com/office/powerpoint/2010/main" val="16231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66938" y="148794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Кинематика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6938" y="1811113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раздел механики, изучающий движение тел без учета причин, вызвавших это движение.</a:t>
            </a:r>
            <a:endParaRPr lang="ru-RU" sz="15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66938" y="3083276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Основная задача кинематики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6395" y="3406441"/>
            <a:ext cx="398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нахождение положения тела в любой момент времени, если известны его положение, скорость и ускорение в начальный момент времени.</a:t>
            </a:r>
            <a:endParaRPr lang="ru-RU" sz="15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472916"/>
            <a:ext cx="4005489" cy="31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6" y="1470806"/>
            <a:ext cx="3997868" cy="3139579"/>
          </a:xfrm>
          <a:prstGeom prst="roundRect">
            <a:avLst>
              <a:gd name="adj" fmla="val 2625"/>
            </a:avLst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6938" y="148794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Механическое движение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6938" y="1811113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изменение положения тел (или частей тела) относительно друг друга в пространстве с течением времени.</a:t>
            </a:r>
            <a:endParaRPr lang="ru-RU" sz="15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66938" y="3083276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Тело отсчета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6395" y="3406441"/>
            <a:ext cx="398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тело (или группа тел), принимаемое в данном случае за неподвижное, относительно которого рассматривается движение других тел.</a:t>
            </a:r>
            <a:endParaRPr lang="ru-RU" sz="1500" dirty="0">
              <a:latin typeface="+mj-lt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2534">
            <a:off x="8155366" y="3937721"/>
            <a:ext cx="618550" cy="615429"/>
          </a:xfrm>
          <a:prstGeom prst="rect">
            <a:avLst/>
          </a:prstGeom>
        </p:spPr>
      </p:pic>
      <p:pic>
        <p:nvPicPr>
          <p:cNvPr id="1026" name="Picture 2" descr="Рыбалка, Рыбак, Человек, Счастливы, На Открытом Воздух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93" y="3932360"/>
            <a:ext cx="304957" cy="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2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35802E-6 L -0.1342 -0.11914 L -0.23576 -0.25803 L -0.25 -0.2963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4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67" y="2438676"/>
            <a:ext cx="964758" cy="1205948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6003444" y="1973580"/>
            <a:ext cx="0" cy="1568531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03444" y="3543164"/>
            <a:ext cx="2469099" cy="22756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957440" y="3542111"/>
            <a:ext cx="1046006" cy="877703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0994" y="187044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</a:t>
            </a:r>
            <a:endParaRPr lang="ru-RU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281314" y="3563676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x</a:t>
            </a:r>
            <a:endParaRPr lang="ru-RU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975915" y="430260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z</a:t>
            </a:r>
            <a:endParaRPr lang="ru-RU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907816" y="3516442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96" y="2058383"/>
            <a:ext cx="839268" cy="8392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87899" y="147519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Система отсчета (СО)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66938" y="1232812"/>
            <a:ext cx="3989162" cy="1107995"/>
            <a:chOff x="366938" y="1487948"/>
            <a:chExt cx="3989162" cy="110799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81111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координат, связанная с телом отсчета, и выбранный способ измерения времени.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</p:spTree>
    <p:extLst>
      <p:ext uri="{BB962C8B-B14F-4D97-AF65-F5344CB8AC3E}">
        <p14:creationId xmlns:p14="http://schemas.microsoft.com/office/powerpoint/2010/main" val="30377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66938" y="1232812"/>
            <a:ext cx="3989162" cy="1107995"/>
            <a:chOff x="366938" y="1487948"/>
            <a:chExt cx="3989162" cy="110799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6938" y="181111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координат, связанная с телом отсчета, и выбранный способ измерения времени.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66395" y="2633818"/>
            <a:ext cx="3989705" cy="877163"/>
            <a:chOff x="366395" y="2745812"/>
            <a:chExt cx="3989705" cy="877163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Радиус-вектор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395" y="3068977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направленный отрезок прямой, соединяющий начало отсчета с точкой.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15" name="Прямая со стрелкой 14"/>
          <p:cNvCxnSpPr/>
          <p:nvPr/>
        </p:nvCxnSpPr>
        <p:spPr>
          <a:xfrm flipV="1">
            <a:off x="5233824" y="2024331"/>
            <a:ext cx="0" cy="2157785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233824" y="4182116"/>
            <a:ext cx="3188715" cy="1052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1374" y="1892543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</a:t>
            </a:r>
            <a:endParaRPr lang="ru-RU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232628" y="4182116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x</a:t>
            </a:r>
            <a:endParaRPr lang="ru-RU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954758" y="4096378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87899" y="147519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Система отсчета (СО)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381933" y="3036888"/>
            <a:ext cx="64179" cy="64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414022" y="2819400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М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16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57" y="3332339"/>
                <a:ext cx="343043" cy="338554"/>
              </a:xfrm>
              <a:prstGeom prst="rect">
                <a:avLst/>
              </a:prstGeom>
              <a:blipFill rotWithShape="0">
                <a:blip r:embed="rId3"/>
                <a:stretch>
                  <a:fillRect t="-12727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366395" y="3803991"/>
            <a:ext cx="3989705" cy="877163"/>
            <a:chOff x="366395" y="3803991"/>
            <a:chExt cx="3989705" cy="87716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66938" y="3803991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Координата точки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6395" y="4127156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проекция конца радиус-вектора точки на выбранную координатную ось.</a:t>
              </a:r>
              <a:endParaRPr lang="ru-RU" sz="1500" dirty="0">
                <a:latin typeface="+mj-lt"/>
              </a:endParaRPr>
            </a:p>
          </p:txBody>
        </p:sp>
      </p:grpSp>
      <p:cxnSp>
        <p:nvCxnSpPr>
          <p:cNvPr id="37" name="Прямая соединительная линия 36"/>
          <p:cNvCxnSpPr/>
          <p:nvPr/>
        </p:nvCxnSpPr>
        <p:spPr>
          <a:xfrm>
            <a:off x="7381933" y="3083276"/>
            <a:ext cx="0" cy="10988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5241131" y="3084123"/>
            <a:ext cx="213842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241131" y="3083276"/>
            <a:ext cx="2140802" cy="108867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42496" y="4183211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х</a:t>
            </a:r>
            <a:endParaRPr lang="ru-RU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4959389" y="2933235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у</a:t>
            </a:r>
            <a:endParaRPr lang="ru-RU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7626938" y="2814594"/>
            <a:ext cx="6126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</a:t>
            </a:r>
            <a:r>
              <a:rPr lang="ru-RU" i="1" dirty="0" smtClean="0"/>
              <a:t>х; у</a:t>
            </a:r>
            <a:r>
              <a:rPr lang="ru-RU" sz="500" i="1" dirty="0" smtClean="0"/>
              <a:t> 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</p:spTree>
    <p:extLst>
      <p:ext uri="{BB962C8B-B14F-4D97-AF65-F5344CB8AC3E}">
        <p14:creationId xmlns:p14="http://schemas.microsoft.com/office/powerpoint/2010/main" val="16187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66938" y="1232812"/>
            <a:ext cx="3989162" cy="1338828"/>
            <a:chOff x="366938" y="1487948"/>
            <a:chExt cx="3989162" cy="133882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Поступательное движение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6938" y="1811113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 тела,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1472917"/>
            <a:ext cx="4005490" cy="3137468"/>
          </a:xfrm>
          <a:prstGeom prst="roundRect">
            <a:avLst>
              <a:gd name="adj" fmla="val 2095"/>
            </a:avLst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99" y="2621505"/>
            <a:ext cx="1115631" cy="4200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99" y="2621505"/>
            <a:ext cx="1115631" cy="4200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99" y="2621505"/>
            <a:ext cx="1115631" cy="42003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860131" y="2676525"/>
            <a:ext cx="274716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955123" y="2876550"/>
            <a:ext cx="274716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07410" y="3014662"/>
            <a:ext cx="274716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35802E-6 L 0.30139 1.35802E-6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66938" y="2894805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Материальная точка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6938" y="3217970"/>
            <a:ext cx="39891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тело, размерами которого в данных условиях можно пренебречь.</a:t>
            </a:r>
            <a:endParaRPr lang="ru-RU" sz="1500" dirty="0">
              <a:latin typeface="+mj-lt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4787900" y="1472916"/>
            <a:ext cx="3984100" cy="3137469"/>
            <a:chOff x="4787900" y="1472916"/>
            <a:chExt cx="3984100" cy="313746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1472916"/>
              <a:ext cx="3984100" cy="3137469"/>
            </a:xfrm>
            <a:prstGeom prst="roundRect">
              <a:avLst>
                <a:gd name="adj" fmla="val 2489"/>
              </a:avLst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658">
              <a:off x="6532815" y="3408941"/>
              <a:ext cx="1763612" cy="790098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95" y="2507974"/>
            <a:ext cx="3872405" cy="1734837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4782914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63" y="1285774"/>
            <a:ext cx="3485197" cy="35117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184" y="1472916"/>
            <a:ext cx="3989936" cy="3137469"/>
          </a:xfrm>
          <a:prstGeom prst="roundRect">
            <a:avLst>
              <a:gd name="adj" fmla="val 19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900" y="1472916"/>
            <a:ext cx="3984100" cy="3137469"/>
          </a:xfrm>
          <a:prstGeom prst="roundRect">
            <a:avLst>
              <a:gd name="adj" fmla="val 275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66938" y="1232812"/>
            <a:ext cx="3989162" cy="1338828"/>
            <a:chOff x="366938" y="1487948"/>
            <a:chExt cx="3989162" cy="133882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Поступательное движение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66938" y="1811113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движение тела, при котором прямая, проходящая через любые две точки тела, перемещается, оставаясь параллельной самой себе.</a:t>
              </a:r>
              <a:endParaRPr lang="ru-RU" sz="15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0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791302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47291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90" y="2750376"/>
            <a:ext cx="578142" cy="58254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754612" y="2009700"/>
            <a:ext cx="2063897" cy="206389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Полная Луна, Луна, Лунный, Ночь, Планеты, Орби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31" y="1894644"/>
            <a:ext cx="232657" cy="2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0414" y="386857"/>
            <a:ext cx="53687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Основные понятия кинематики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366395" y="1029918"/>
            <a:ext cx="3989705" cy="1107995"/>
            <a:chOff x="366395" y="2745812"/>
            <a:chExt cx="3989705" cy="110799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Траектория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6395" y="3068977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линия, которую описывает движущееся тело в определенной системе координат.</a:t>
              </a:r>
              <a:endParaRPr lang="ru-RU" sz="1500" dirty="0">
                <a:latin typeface="+mj-lt"/>
              </a:endParaRPr>
            </a:p>
          </p:txBody>
        </p:sp>
      </p:grpSp>
      <p:pic>
        <p:nvPicPr>
          <p:cNvPr id="3" name="0438 циклойда луны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1302" y="1925791"/>
            <a:ext cx="3993923" cy="22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09877E-6 C 0.06216 -2.09877E-6 0.11302 0.08951 0.11302 0.20062 C 0.11302 0.31173 0.06216 0.40155 -3.88889E-6 0.40155 C -0.0625 0.40155 -0.11302 0.31173 -0.11302 0.20062 C -0.11302 0.08951 -0.0625 -2.09877E-6 -3.88889E-6 -2.09877E-6 Z " pathEditMode="relative" rAng="0" ptsTypes="AAAAA">
                                      <p:cBhvr>
                                        <p:cTn id="20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 animBg="1"/>
      <p:bldP spid="2" grpId="0" animBg="1"/>
      <p:bldP spid="7" grpId="0" animBg="1" autoUpdateAnimBg="0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1755</TotalTime>
  <Words>633</Words>
  <Application>Microsoft Office PowerPoint</Application>
  <PresentationFormat>Экран (16:9)</PresentationFormat>
  <Paragraphs>153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Gerbera</vt:lpstr>
      <vt:lpstr>Arial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104</cp:revision>
  <dcterms:created xsi:type="dcterms:W3CDTF">2015-09-21T08:48:07Z</dcterms:created>
  <dcterms:modified xsi:type="dcterms:W3CDTF">2016-01-29T06:46:48Z</dcterms:modified>
</cp:coreProperties>
</file>