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91" r:id="rId3"/>
    <p:sldId id="290" r:id="rId4"/>
    <p:sldId id="292" r:id="rId5"/>
    <p:sldId id="314" r:id="rId6"/>
    <p:sldId id="316" r:id="rId7"/>
    <p:sldId id="293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5" r:id="rId17"/>
    <p:sldId id="304" r:id="rId18"/>
    <p:sldId id="306" r:id="rId19"/>
    <p:sldId id="310" r:id="rId20"/>
    <p:sldId id="308" r:id="rId21"/>
    <p:sldId id="309" r:id="rId22"/>
    <p:sldId id="307" r:id="rId23"/>
    <p:sldId id="311" r:id="rId24"/>
    <p:sldId id="312" r:id="rId25"/>
    <p:sldId id="313" r:id="rId26"/>
  </p:sldIdLst>
  <p:sldSz cx="9144000" cy="5143500" type="screen16x9"/>
  <p:notesSz cx="6858000" cy="9144000"/>
  <p:embeddedFontLst>
    <p:embeddedFont>
      <p:font typeface="Yu Mincho Light" panose="02020300000000000000" pitchFamily="18" charset="-128"/>
      <p:regular r:id="rId27"/>
    </p:embeddedFont>
    <p:embeddedFont>
      <p:font typeface="Gerbera" panose="02000500000000000000" pitchFamily="2" charset="-52"/>
      <p:regular r:id="rId28"/>
      <p:bold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47" userDrawn="1">
          <p15:clr>
            <a:srgbClr val="A4A3A4"/>
          </p15:clr>
        </p15:guide>
        <p15:guide id="9" orient="horz" pos="845" userDrawn="1">
          <p15:clr>
            <a:srgbClr val="A4A3A4"/>
          </p15:clr>
        </p15:guide>
        <p15:guide id="10" orient="horz" pos="2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171"/>
    <a:srgbClr val="44546A"/>
    <a:srgbClr val="68707B"/>
    <a:srgbClr val="6FB242"/>
    <a:srgbClr val="569BDB"/>
    <a:srgbClr val="00FF00"/>
    <a:srgbClr val="548D34"/>
    <a:srgbClr val="558F35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76" y="96"/>
      </p:cViewPr>
      <p:guideLst>
        <p:guide orient="horz" pos="237"/>
        <p:guide pos="226"/>
        <p:guide orient="horz" pos="2981"/>
        <p:guide pos="5534"/>
        <p:guide pos="2744"/>
        <p:guide pos="3016"/>
        <p:guide pos="2880"/>
        <p:guide orient="horz" pos="1847"/>
        <p:guide orient="horz" pos="845"/>
        <p:guide orient="horz" pos="2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image" Target="../media/image3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0"/>
            <a:ext cx="3976685" cy="5143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4209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7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Равноускоренное прямолинейное движение. ускорение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954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66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Анри </a:t>
            </a:r>
            <a:r>
              <a:rPr lang="ru-RU" altLang="ru-RU" sz="1400" dirty="0" err="1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Аме</a:t>
            </a:r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Ризаль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591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РуД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Прямая соединительная линия 78"/>
          <p:cNvCxnSpPr/>
          <p:nvPr/>
        </p:nvCxnSpPr>
        <p:spPr>
          <a:xfrm>
            <a:off x="741823" y="1648336"/>
            <a:ext cx="291577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743867" y="3919584"/>
            <a:ext cx="2916824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640941" y="1496319"/>
            <a:ext cx="255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659991" y="3762783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044320" y="2916829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30" name="Прямая со стрелкой 129"/>
          <p:cNvCxnSpPr/>
          <p:nvPr/>
        </p:nvCxnSpPr>
        <p:spPr>
          <a:xfrm>
            <a:off x="733217" y="2908440"/>
            <a:ext cx="357843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735720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81500" y="1354817"/>
            <a:ext cx="36901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</a:t>
            </a:r>
            <a:r>
              <a:rPr lang="en-US" sz="1600" i="1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>
            <a:off x="737875" y="2900954"/>
            <a:ext cx="291020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417668" y="2744025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535403" y="2599970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794496" y="1912936"/>
            <a:ext cx="3381496" cy="384721"/>
            <a:chOff x="4794496" y="1768169"/>
            <a:chExt cx="3381496" cy="384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4794496" y="1768169"/>
                  <a:ext cx="1249125" cy="384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𝑐𝑜𝑛𝑠𝑡</m:t>
                            </m:r>
                          </m:e>
                        </m:acc>
                      </m:oMath>
                    </m:oMathPara>
                  </a14:m>
                  <a:endParaRPr lang="ru-RU" sz="18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768169"/>
                  <a:ext cx="1249125" cy="38472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58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TextBox 137"/>
            <p:cNvSpPr txBox="1"/>
            <p:nvPr/>
          </p:nvSpPr>
          <p:spPr>
            <a:xfrm>
              <a:off x="5814448" y="1812990"/>
              <a:ext cx="2361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уравнение ускорения.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4794250" y="2445599"/>
                <a:ext cx="1072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&gt;0;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2445599"/>
                <a:ext cx="107266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785667" y="2445599"/>
                <a:ext cx="1059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667" y="2445599"/>
                <a:ext cx="105984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713659" y="2445598"/>
                <a:ext cx="11239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&lt;0;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659" y="2445598"/>
                <a:ext cx="112396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7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26" grpId="0"/>
      <p:bldP spid="127" grpId="0"/>
      <p:bldP spid="128" grpId="0"/>
      <p:bldP spid="132" grpId="0"/>
      <p:bldP spid="134" grpId="0"/>
      <p:bldP spid="135" grpId="0"/>
      <p:bldP spid="139" grpId="0"/>
      <p:bldP spid="140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Прямая соединительная линия 106"/>
          <p:cNvCxnSpPr/>
          <p:nvPr/>
        </p:nvCxnSpPr>
        <p:spPr>
          <a:xfrm>
            <a:off x="867692" y="2908356"/>
            <a:ext cx="2494351" cy="1189383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605818" y="2065773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362043" y="3962072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041347" y="2916829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25163" y="1354817"/>
            <a:ext cx="3626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6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 flipV="1">
            <a:off x="859545" y="1705301"/>
            <a:ext cx="3027046" cy="46861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41493" y="2744025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861016" y="1562885"/>
            <a:ext cx="255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794496" y="1793040"/>
            <a:ext cx="3736494" cy="369332"/>
            <a:chOff x="4794496" y="1768169"/>
            <a:chExt cx="373649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4794496" y="1768169"/>
                  <a:ext cx="17076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8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768169"/>
                  <a:ext cx="170764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TextBox 137"/>
            <p:cNvSpPr txBox="1"/>
            <p:nvPr/>
          </p:nvSpPr>
          <p:spPr>
            <a:xfrm>
              <a:off x="6278450" y="1812990"/>
              <a:ext cx="2252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уравнение скорости.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792223" y="2985269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Начальные условия: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4792504" y="2190418"/>
                <a:ext cx="1213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tg</m:t>
                          </m:r>
                        </m:fName>
                        <m:e>
                          <m: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18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04" y="2190418"/>
                <a:ext cx="121398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03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Прямая соединительная линия 78"/>
          <p:cNvCxnSpPr/>
          <p:nvPr/>
        </p:nvCxnSpPr>
        <p:spPr>
          <a:xfrm flipV="1">
            <a:off x="857484" y="2222932"/>
            <a:ext cx="2739992" cy="183916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850692" y="2908440"/>
            <a:ext cx="344508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8595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уга 7"/>
          <p:cNvSpPr/>
          <p:nvPr/>
        </p:nvSpPr>
        <p:spPr>
          <a:xfrm rot="1247718">
            <a:off x="993744" y="3809690"/>
            <a:ext cx="364056" cy="364056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32867" y="3729607"/>
            <a:ext cx="3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α</a:t>
            </a:r>
            <a:r>
              <a:rPr lang="en-US" sz="1400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</a:t>
            </a:r>
            <a:endParaRPr lang="ru-RU" sz="1400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794250" y="3321092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321092"/>
                <a:ext cx="212494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Прямая со стрелкой 51"/>
          <p:cNvCxnSpPr/>
          <p:nvPr/>
        </p:nvCxnSpPr>
        <p:spPr>
          <a:xfrm>
            <a:off x="850692" y="4062098"/>
            <a:ext cx="1255694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850692" y="2187158"/>
            <a:ext cx="1376788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Дуга 58"/>
          <p:cNvSpPr/>
          <p:nvPr/>
        </p:nvSpPr>
        <p:spPr>
          <a:xfrm rot="2938426">
            <a:off x="1751477" y="1920346"/>
            <a:ext cx="364056" cy="364056"/>
          </a:xfrm>
          <a:prstGeom prst="arc">
            <a:avLst>
              <a:gd name="adj1" fmla="val 16530367"/>
              <a:gd name="adj2" fmla="val 2027090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95304" y="1901094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α</a:t>
            </a:r>
            <a:r>
              <a:rPr lang="en-US" sz="1400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endParaRPr lang="ru-RU" sz="1400" baseline="-25000" dirty="0">
              <a:solidFill>
                <a:prstClr val="black"/>
              </a:solidFill>
            </a:endParaRPr>
          </a:p>
        </p:txBody>
      </p:sp>
      <p:sp>
        <p:nvSpPr>
          <p:cNvPr id="62" name="Дуга 61"/>
          <p:cNvSpPr/>
          <p:nvPr/>
        </p:nvSpPr>
        <p:spPr>
          <a:xfrm rot="18661574" flipH="1">
            <a:off x="1406800" y="3121250"/>
            <a:ext cx="364056" cy="364056"/>
          </a:xfrm>
          <a:prstGeom prst="arc">
            <a:avLst>
              <a:gd name="adj1" fmla="val 16530367"/>
              <a:gd name="adj2" fmla="val 2027090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3822" y="3066916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α</a:t>
            </a:r>
            <a:r>
              <a:rPr lang="en-US" sz="1400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ru-RU" sz="1400" baseline="-25000" dirty="0">
              <a:solidFill>
                <a:prstClr val="black"/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940976" y="3386707"/>
            <a:ext cx="881760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94250" y="3718470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ru-RU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718470"/>
                <a:ext cx="212494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4115848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4115848"/>
                <a:ext cx="212494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4747535" y="2587796"/>
            <a:ext cx="3572807" cy="369427"/>
            <a:chOff x="4747535" y="2563838"/>
            <a:chExt cx="3572807" cy="36942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747535" y="2563838"/>
              <a:ext cx="1779916" cy="369427"/>
              <a:chOff x="4747535" y="2563838"/>
              <a:chExt cx="1779916" cy="3694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747535" y="2563933"/>
                    <a:ext cx="12184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ru-RU" sz="1800" dirty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7535" y="2563933"/>
                    <a:ext cx="1218475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Прямоугольник 46"/>
                  <p:cNvSpPr/>
                  <p:nvPr/>
                </p:nvSpPr>
                <p:spPr>
                  <a:xfrm>
                    <a:off x="5708061" y="2563838"/>
                    <a:ext cx="81939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47" name="Прямоугольник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8061" y="2563838"/>
                    <a:ext cx="819390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355445" y="2563933"/>
                  <a:ext cx="1964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ru-RU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5445" y="2563933"/>
                  <a:ext cx="196489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18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35" grpId="0"/>
      <p:bldP spid="32" grpId="0"/>
      <p:bldP spid="144" grpId="0"/>
      <p:bldP spid="8" grpId="0" animBg="1"/>
      <p:bldP spid="39" grpId="0"/>
      <p:bldP spid="40" grpId="0"/>
      <p:bldP spid="59" grpId="0" animBg="1"/>
      <p:bldP spid="61" grpId="0"/>
      <p:bldP spid="62" grpId="0" animBg="1"/>
      <p:bldP spid="63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/>
          <p:cNvSpPr txBox="1"/>
          <p:nvPr/>
        </p:nvSpPr>
        <p:spPr>
          <a:xfrm>
            <a:off x="3605818" y="2065773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041347" y="2916829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25163" y="1354817"/>
            <a:ext cx="3626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6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41493" y="2744025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92223" y="2985269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Начальные условия: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4792504" y="2190418"/>
                <a:ext cx="1213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tg</m:t>
                          </m:r>
                        </m:fName>
                        <m:e>
                          <m: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18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04" y="2190418"/>
                <a:ext cx="121398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03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Прямая соединительная линия 78"/>
          <p:cNvCxnSpPr/>
          <p:nvPr/>
        </p:nvCxnSpPr>
        <p:spPr>
          <a:xfrm flipV="1">
            <a:off x="857484" y="2222932"/>
            <a:ext cx="2739992" cy="183916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850692" y="2908440"/>
            <a:ext cx="344508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8595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794250" y="3321092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321092"/>
                <a:ext cx="212494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794250" y="3718470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ru-RU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718470"/>
                <a:ext cx="212494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4115848"/>
                <a:ext cx="212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4115848"/>
                <a:ext cx="212494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Овал 5"/>
          <p:cNvSpPr/>
          <p:nvPr/>
        </p:nvSpPr>
        <p:spPr>
          <a:xfrm>
            <a:off x="2526075" y="2861282"/>
            <a:ext cx="94316" cy="943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endCxn id="6" idx="1"/>
          </p:cNvCxnSpPr>
          <p:nvPr/>
        </p:nvCxnSpPr>
        <p:spPr>
          <a:xfrm>
            <a:off x="2418383" y="2486025"/>
            <a:ext cx="134317" cy="381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114425" y="2481263"/>
            <a:ext cx="130395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5251" y="2176935"/>
            <a:ext cx="15103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Точка поворота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4794496" y="1793040"/>
            <a:ext cx="3736494" cy="369332"/>
            <a:chOff x="4794496" y="1768169"/>
            <a:chExt cx="373649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794496" y="1768169"/>
                  <a:ext cx="17076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8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768169"/>
                  <a:ext cx="170764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278450" y="1812990"/>
              <a:ext cx="2252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уравнение скорости.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747535" y="2587796"/>
            <a:ext cx="3572807" cy="369427"/>
            <a:chOff x="4747535" y="2563838"/>
            <a:chExt cx="3572807" cy="369427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4747535" y="2563838"/>
              <a:ext cx="1779916" cy="369427"/>
              <a:chOff x="4747535" y="2563838"/>
              <a:chExt cx="1779916" cy="36942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747535" y="2563933"/>
                    <a:ext cx="12184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ru-RU" sz="1800" dirty="0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7535" y="2563933"/>
                    <a:ext cx="1218475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5708061" y="2563838"/>
                    <a:ext cx="81939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E7E6E6">
                                      <a:lumMod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47" name="Прямоугольник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8061" y="2563838"/>
                    <a:ext cx="819390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355445" y="2563933"/>
                  <a:ext cx="1964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ru-RU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5445" y="2563933"/>
                  <a:ext cx="196489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32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5" cy="514349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42925" y="4248150"/>
            <a:ext cx="147320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18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Галилео Галилей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939" y="383724"/>
            <a:ext cx="4420961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7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Опыт Галилея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0"/>
          <a:stretch/>
        </p:blipFill>
        <p:spPr>
          <a:xfrm>
            <a:off x="456292" y="593479"/>
            <a:ext cx="3796583" cy="2903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65590"/>
          <a:stretch/>
        </p:blipFill>
        <p:spPr>
          <a:xfrm>
            <a:off x="1401989" y="1895843"/>
            <a:ext cx="1047296" cy="1621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6938" y="3554271"/>
                <a:ext cx="32988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𝑏𝑡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80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8" y="3554271"/>
                <a:ext cx="329882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53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олилиния 37"/>
          <p:cNvSpPr/>
          <p:nvPr/>
        </p:nvSpPr>
        <p:spPr>
          <a:xfrm>
            <a:off x="857250" y="2043113"/>
            <a:ext cx="2343150" cy="1709737"/>
          </a:xfrm>
          <a:custGeom>
            <a:avLst/>
            <a:gdLst>
              <a:gd name="connsiteX0" fmla="*/ 0 w 2343150"/>
              <a:gd name="connsiteY0" fmla="*/ 1709737 h 1709737"/>
              <a:gd name="connsiteX1" fmla="*/ 2343150 w 2343150"/>
              <a:gd name="connsiteY1" fmla="*/ 1709737 h 1709737"/>
              <a:gd name="connsiteX2" fmla="*/ 2343150 w 2343150"/>
              <a:gd name="connsiteY2" fmla="*/ 0 h 1709737"/>
              <a:gd name="connsiteX3" fmla="*/ 4763 w 2343150"/>
              <a:gd name="connsiteY3" fmla="*/ 1104900 h 1709737"/>
              <a:gd name="connsiteX4" fmla="*/ 0 w 2343150"/>
              <a:gd name="connsiteY4" fmla="*/ 1709737 h 170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50" h="1709737">
                <a:moveTo>
                  <a:pt x="0" y="1709737"/>
                </a:moveTo>
                <a:lnTo>
                  <a:pt x="2343150" y="1709737"/>
                </a:lnTo>
                <a:lnTo>
                  <a:pt x="2343150" y="0"/>
                </a:lnTo>
                <a:lnTo>
                  <a:pt x="4763" y="1104900"/>
                </a:lnTo>
                <a:cubicBezTo>
                  <a:pt x="3175" y="1306512"/>
                  <a:pt x="1588" y="1508125"/>
                  <a:pt x="0" y="170973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2117725" y="2473325"/>
            <a:ext cx="179408" cy="1282700"/>
          </a:xfrm>
          <a:custGeom>
            <a:avLst/>
            <a:gdLst>
              <a:gd name="connsiteX0" fmla="*/ 0 w 184150"/>
              <a:gd name="connsiteY0" fmla="*/ 1282700 h 1282700"/>
              <a:gd name="connsiteX1" fmla="*/ 184150 w 184150"/>
              <a:gd name="connsiteY1" fmla="*/ 1282700 h 1282700"/>
              <a:gd name="connsiteX2" fmla="*/ 184150 w 184150"/>
              <a:gd name="connsiteY2" fmla="*/ 0 h 1282700"/>
              <a:gd name="connsiteX3" fmla="*/ 3175 w 184150"/>
              <a:gd name="connsiteY3" fmla="*/ 92075 h 1282700"/>
              <a:gd name="connsiteX4" fmla="*/ 0 w 184150"/>
              <a:gd name="connsiteY4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50" h="1282700">
                <a:moveTo>
                  <a:pt x="0" y="1282700"/>
                </a:moveTo>
                <a:lnTo>
                  <a:pt x="184150" y="1282700"/>
                </a:lnTo>
                <a:lnTo>
                  <a:pt x="184150" y="0"/>
                </a:lnTo>
                <a:lnTo>
                  <a:pt x="3175" y="92075"/>
                </a:lnTo>
                <a:cubicBezTo>
                  <a:pt x="2117" y="488950"/>
                  <a:pt x="1058" y="885825"/>
                  <a:pt x="0" y="128270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794002" y="1364884"/>
            <a:ext cx="399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44546A"/>
                </a:solidFill>
              </a:rPr>
              <a:t>Перемещение при РУД</a:t>
            </a:r>
            <a:endParaRPr lang="ru-RU" sz="2000" dirty="0">
              <a:solidFill>
                <a:srgbClr val="44546A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041347" y="3764826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92507" y="1265010"/>
            <a:ext cx="3626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6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41493" y="3576782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195637" y="2043113"/>
            <a:ext cx="0" cy="170647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836234" y="2216944"/>
            <a:ext cx="0" cy="15326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656535" y="2297906"/>
            <a:ext cx="0" cy="14516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021626" y="3756437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solidFill>
                  <a:prstClr val="black"/>
                </a:solidFill>
                <a:ea typeface="Yu Mincho Light" panose="02020300000000000000" pitchFamily="18" charset="-128"/>
              </a:rPr>
              <a:t>Δ</a:t>
            </a:r>
            <a:r>
              <a:rPr lang="en-US" sz="1200" i="1" dirty="0" smtClean="0">
                <a:solidFill>
                  <a:prstClr val="black"/>
                </a:solidFill>
              </a:rPr>
              <a:t>t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476836" y="2386013"/>
            <a:ext cx="0" cy="136357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2297137" y="2462213"/>
            <a:ext cx="0" cy="128737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117438" y="2555081"/>
            <a:ext cx="0" cy="119450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937739" y="2636044"/>
            <a:ext cx="0" cy="11135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758040" y="2717006"/>
            <a:ext cx="0" cy="10325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578341" y="2807494"/>
            <a:ext cx="0" cy="9420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398642" y="2896349"/>
            <a:ext cx="0" cy="8532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218943" y="2983265"/>
            <a:ext cx="0" cy="7663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39244" y="3067799"/>
            <a:ext cx="0" cy="6817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015933" y="2121694"/>
            <a:ext cx="0" cy="16278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V="1">
            <a:off x="859545" y="1845129"/>
            <a:ext cx="2757922" cy="130206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V="1">
            <a:off x="8595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850692" y="3756437"/>
            <a:ext cx="344508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20112368">
                <a:off x="2320030" y="1811662"/>
                <a:ext cx="1366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12368">
                <a:off x="2320030" y="1811662"/>
                <a:ext cx="1366784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474311" y="2963868"/>
            <a:ext cx="38023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200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0</a:t>
            </a:r>
            <a:r>
              <a:rPr lang="en-US" sz="12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200" i="1" baseline="-250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700371" y="2503788"/>
            <a:ext cx="107538" cy="169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973991" y="2504223"/>
            <a:ext cx="726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20754" y="2268580"/>
                <a:ext cx="884152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e>
                      </m:acc>
                    </m:oMath>
                  </m:oMathPara>
                </a14:m>
                <a:endParaRPr lang="ru-RU" sz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54" y="2268580"/>
                <a:ext cx="884152" cy="2872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3043811" y="3757613"/>
            <a:ext cx="25199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</a:rPr>
              <a:t>t</a:t>
            </a:r>
            <a:endParaRPr lang="ru-RU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 rot="16200000">
                <a:off x="688958" y="3321013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88958" y="3321013"/>
                <a:ext cx="483850" cy="2616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16200000">
                <a:off x="862872" y="3259286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2872" y="3259286"/>
                <a:ext cx="483850" cy="2616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 rot="16200000">
                <a:off x="1050941" y="3217394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50941" y="3217394"/>
                <a:ext cx="483850" cy="2616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 rot="16200000">
                <a:off x="1235454" y="3176119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35454" y="3176119"/>
                <a:ext cx="483850" cy="2616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 rot="16200000">
                <a:off x="1419321" y="3133256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19321" y="3133256"/>
                <a:ext cx="483850" cy="2616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 rot="16200000">
                <a:off x="1595941" y="3091981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95941" y="3091981"/>
                <a:ext cx="483850" cy="2616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 rot="16200000">
                <a:off x="1767479" y="3049119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67479" y="3049119"/>
                <a:ext cx="483850" cy="2616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 rot="16200000">
                <a:off x="1951424" y="3006256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51424" y="3006256"/>
                <a:ext cx="483850" cy="26161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 rot="16200000">
                <a:off x="2115637" y="2961806"/>
                <a:ext cx="483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15637" y="2961806"/>
                <a:ext cx="483850" cy="26161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 rot="16200000">
                <a:off x="2284093" y="2886278"/>
                <a:ext cx="52597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84093" y="2886278"/>
                <a:ext cx="525978" cy="253916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 rot="16200000">
                <a:off x="2464314" y="2838653"/>
                <a:ext cx="52597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464314" y="2838653"/>
                <a:ext cx="525978" cy="25391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 rot="16200000">
                <a:off x="2648585" y="2792616"/>
                <a:ext cx="52597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48585" y="2792616"/>
                <a:ext cx="525978" cy="25391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 rot="16200000">
                <a:off x="2841246" y="2745242"/>
                <a:ext cx="52597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41246" y="2745242"/>
                <a:ext cx="525978" cy="253916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794496" y="1815155"/>
                <a:ext cx="1781129" cy="570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815155"/>
                <a:ext cx="1781129" cy="57022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6349763" y="1800536"/>
                <a:ext cx="2169120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63" y="1800536"/>
                <a:ext cx="2169120" cy="58484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4794496" y="2420918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2420918"/>
                <a:ext cx="1817229" cy="58484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TextBox 104"/>
          <p:cNvSpPr txBox="1"/>
          <p:nvPr/>
        </p:nvSpPr>
        <p:spPr>
          <a:xfrm>
            <a:off x="6414517" y="2588014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4794496" y="3041300"/>
                <a:ext cx="1567096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l-GR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6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6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3041300"/>
                <a:ext cx="1567096" cy="584840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/>
          <p:cNvSpPr txBox="1"/>
          <p:nvPr/>
        </p:nvSpPr>
        <p:spPr>
          <a:xfrm>
            <a:off x="6170163" y="3208396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4795520" y="1946996"/>
                <a:ext cx="14106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20" y="1946996"/>
                <a:ext cx="1410643" cy="338554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4794496" y="3661682"/>
                <a:ext cx="2093330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3661682"/>
                <a:ext cx="2093330" cy="584840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TextBox 115"/>
          <p:cNvSpPr txBox="1"/>
          <p:nvPr/>
        </p:nvSpPr>
        <p:spPr>
          <a:xfrm>
            <a:off x="6704077" y="3828778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кинематическое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795520" y="4169967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РУД.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22" name="Прямая со стрелкой 121"/>
          <p:cNvCxnSpPr/>
          <p:nvPr/>
        </p:nvCxnSpPr>
        <p:spPr>
          <a:xfrm>
            <a:off x="2029979" y="2071140"/>
            <a:ext cx="185294" cy="636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H="1">
            <a:off x="1039244" y="2071140"/>
            <a:ext cx="990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993213" y="1826351"/>
                <a:ext cx="10827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1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12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12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2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13" y="1826351"/>
                <a:ext cx="1082797" cy="276999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Правая фигурная скобка 138"/>
          <p:cNvSpPr/>
          <p:nvPr/>
        </p:nvSpPr>
        <p:spPr>
          <a:xfrm>
            <a:off x="3201354" y="2052639"/>
            <a:ext cx="285752" cy="1704405"/>
          </a:xfrm>
          <a:prstGeom prst="rightBrace">
            <a:avLst>
              <a:gd name="adj1" fmla="val 36667"/>
              <a:gd name="adj2" fmla="val 50000"/>
            </a:avLst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497999" y="2762583"/>
            <a:ext cx="3177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2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200" i="1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349763" y="1820736"/>
                <a:ext cx="2163862" cy="568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600" i="1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2">
                                          <a:lumMod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63" y="1820736"/>
                <a:ext cx="2163862" cy="568617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7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1" grpId="0" animBg="1"/>
      <p:bldP spid="31" grpId="1" animBg="1"/>
      <p:bldP spid="49" grpId="0"/>
      <p:bldP spid="30" grpId="0"/>
      <p:bldP spid="78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100" grpId="0"/>
      <p:bldP spid="100" grpId="1"/>
      <p:bldP spid="102" grpId="0"/>
      <p:bldP spid="102" grpId="1"/>
      <p:bldP spid="104" grpId="0"/>
      <p:bldP spid="105" grpId="0"/>
      <p:bldP spid="106" grpId="0"/>
      <p:bldP spid="108" grpId="0"/>
      <p:bldP spid="110" grpId="0"/>
      <p:bldP spid="115" grpId="0"/>
      <p:bldP spid="116" grpId="0"/>
      <p:bldP spid="70" grpId="0"/>
      <p:bldP spid="136" grpId="0"/>
      <p:bldP spid="139" grpId="0" animBg="1"/>
      <p:bldP spid="141" grpId="0"/>
      <p:bldP spid="63" grpId="0"/>
      <p:bldP spid="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ямоугольный треугольник 164"/>
          <p:cNvSpPr/>
          <p:nvPr/>
        </p:nvSpPr>
        <p:spPr>
          <a:xfrm flipH="1">
            <a:off x="864258" y="2296522"/>
            <a:ext cx="2289529" cy="1460373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ый треугольник 163"/>
          <p:cNvSpPr/>
          <p:nvPr/>
        </p:nvSpPr>
        <p:spPr>
          <a:xfrm flipH="1">
            <a:off x="864261" y="2786063"/>
            <a:ext cx="1541898" cy="966681"/>
          </a:xfrm>
          <a:prstGeom prst="rtTriangle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flipH="1">
            <a:off x="863281" y="3286125"/>
            <a:ext cx="741609" cy="464696"/>
          </a:xfrm>
          <a:prstGeom prst="rtTriangle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540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Важные зависимости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РуД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66087" y="3764826"/>
            <a:ext cx="5020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r>
              <a:rPr lang="en-US" sz="1600" dirty="0" smtClean="0">
                <a:solidFill>
                  <a:prstClr val="black"/>
                </a:solidFill>
              </a:rPr>
              <a:t>, c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6307" y="1234530"/>
            <a:ext cx="426720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6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600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м/с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1493" y="3576782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 rot="19649841">
                <a:off x="2782383" y="1899016"/>
                <a:ext cx="9012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49841">
                <a:off x="2782383" y="1899016"/>
                <a:ext cx="901272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4794496" y="1774289"/>
                <a:ext cx="39907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74289"/>
                <a:ext cx="3990728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4794497" y="2476311"/>
            <a:ext cx="399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= 1 : 2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3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497" y="1349266"/>
            <a:ext cx="399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Для РУД без начальной скорости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98572" y="1957968"/>
            <a:ext cx="3169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уравнение пути, при </a:t>
            </a:r>
            <a:r>
              <a:rPr lang="el-GR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υ</a:t>
            </a:r>
            <a:r>
              <a:rPr lang="ru-RU" sz="1600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0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= 0.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60692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240702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315378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473354" y="3783886"/>
            <a:ext cx="25840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1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277827" y="3783886"/>
            <a:ext cx="27924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2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014167" y="3783886"/>
            <a:ext cx="27924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3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1608112" y="3286125"/>
            <a:ext cx="0" cy="40482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 flipV="1">
            <a:off x="2407899" y="2767014"/>
            <a:ext cx="0" cy="92393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V="1">
            <a:off x="3153789" y="2296522"/>
            <a:ext cx="0" cy="139442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06740" y="3429095"/>
            <a:ext cx="3064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  <a:endParaRPr lang="ru-RU" i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1862996" y="3264621"/>
            <a:ext cx="4587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2</a:t>
            </a:r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  <a:endParaRPr lang="ru-RU" i="1" dirty="0"/>
          </a:p>
        </p:txBody>
      </p:sp>
      <p:sp>
        <p:nvSpPr>
          <p:cNvPr id="163" name="TextBox 162"/>
          <p:cNvSpPr txBox="1"/>
          <p:nvPr/>
        </p:nvSpPr>
        <p:spPr>
          <a:xfrm>
            <a:off x="2562022" y="3078941"/>
            <a:ext cx="4587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2</a:t>
            </a:r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  <a:endParaRPr lang="ru-RU" i="1" dirty="0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V="1">
            <a:off x="857789" y="1957968"/>
            <a:ext cx="2837972" cy="179415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V="1">
            <a:off x="8595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853073" y="3756437"/>
            <a:ext cx="344508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4" grpId="0" animBg="1"/>
      <p:bldP spid="23" grpId="0" animBg="1"/>
      <p:bldP spid="145" grpId="0"/>
      <p:bldP spid="147" grpId="0"/>
      <p:bldP spid="8" grpId="0"/>
      <p:bldP spid="153" grpId="0"/>
      <p:bldP spid="21" grpId="0"/>
      <p:bldP spid="162" grpId="0"/>
      <p:bldP spid="1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45"/>
          <p:cNvSpPr/>
          <p:nvPr/>
        </p:nvSpPr>
        <p:spPr>
          <a:xfrm>
            <a:off x="2407029" y="2158999"/>
            <a:ext cx="746760" cy="1593851"/>
          </a:xfrm>
          <a:custGeom>
            <a:avLst/>
            <a:gdLst>
              <a:gd name="connsiteX0" fmla="*/ 0 w 749300"/>
              <a:gd name="connsiteY0" fmla="*/ 247650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247650 h 1079500"/>
              <a:gd name="connsiteX0" fmla="*/ 0 w 749300"/>
              <a:gd name="connsiteY0" fmla="*/ 216924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216924 h 1079500"/>
              <a:gd name="connsiteX0" fmla="*/ 0 w 749300"/>
              <a:gd name="connsiteY0" fmla="*/ 173916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173916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1079500">
                <a:moveTo>
                  <a:pt x="0" y="173916"/>
                </a:moveTo>
                <a:lnTo>
                  <a:pt x="0" y="1079500"/>
                </a:lnTo>
                <a:lnTo>
                  <a:pt x="749300" y="1079500"/>
                </a:lnTo>
                <a:lnTo>
                  <a:pt x="749300" y="0"/>
                </a:lnTo>
                <a:lnTo>
                  <a:pt x="0" y="1739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1611011" y="2414269"/>
            <a:ext cx="796018" cy="1338581"/>
          </a:xfrm>
          <a:custGeom>
            <a:avLst/>
            <a:gdLst>
              <a:gd name="connsiteX0" fmla="*/ 0 w 749300"/>
              <a:gd name="connsiteY0" fmla="*/ 247650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247650 h 1079500"/>
              <a:gd name="connsiteX0" fmla="*/ 0 w 749300"/>
              <a:gd name="connsiteY0" fmla="*/ 216924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216924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1079500">
                <a:moveTo>
                  <a:pt x="0" y="216924"/>
                </a:moveTo>
                <a:lnTo>
                  <a:pt x="0" y="1079500"/>
                </a:lnTo>
                <a:lnTo>
                  <a:pt x="749300" y="1079500"/>
                </a:lnTo>
                <a:lnTo>
                  <a:pt x="749300" y="0"/>
                </a:lnTo>
                <a:lnTo>
                  <a:pt x="0" y="2169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857250" y="2679700"/>
            <a:ext cx="749300" cy="1079500"/>
          </a:xfrm>
          <a:custGeom>
            <a:avLst/>
            <a:gdLst>
              <a:gd name="connsiteX0" fmla="*/ 0 w 749300"/>
              <a:gd name="connsiteY0" fmla="*/ 247650 h 1079500"/>
              <a:gd name="connsiteX1" fmla="*/ 0 w 749300"/>
              <a:gd name="connsiteY1" fmla="*/ 1079500 h 1079500"/>
              <a:gd name="connsiteX2" fmla="*/ 749300 w 749300"/>
              <a:gd name="connsiteY2" fmla="*/ 1079500 h 1079500"/>
              <a:gd name="connsiteX3" fmla="*/ 749300 w 749300"/>
              <a:gd name="connsiteY3" fmla="*/ 0 h 1079500"/>
              <a:gd name="connsiteX4" fmla="*/ 0 w 749300"/>
              <a:gd name="connsiteY4" fmla="*/ 24765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1079500">
                <a:moveTo>
                  <a:pt x="0" y="247650"/>
                </a:moveTo>
                <a:lnTo>
                  <a:pt x="0" y="1079500"/>
                </a:lnTo>
                <a:lnTo>
                  <a:pt x="749300" y="1079500"/>
                </a:lnTo>
                <a:lnTo>
                  <a:pt x="749300" y="0"/>
                </a:lnTo>
                <a:lnTo>
                  <a:pt x="0" y="2476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5407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Важные зависимости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РуД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4794496" y="3298001"/>
                <a:ext cx="17824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3298001"/>
                <a:ext cx="1782473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4041347" y="3764826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2507" y="1265010"/>
            <a:ext cx="3626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6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1493" y="3576782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03" name="Прямая со стрелкой 102"/>
          <p:cNvCxnSpPr/>
          <p:nvPr/>
        </p:nvCxnSpPr>
        <p:spPr>
          <a:xfrm>
            <a:off x="850692" y="3756437"/>
            <a:ext cx="3445083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442367" y="2687066"/>
            <a:ext cx="41389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υ</a:t>
            </a:r>
            <a:r>
              <a:rPr lang="en-US" sz="1400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0</a:t>
            </a:r>
            <a:r>
              <a:rPr lang="en-US" sz="1400" i="1" baseline="-25000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400" i="1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4794496" y="1774289"/>
                <a:ext cx="39907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74289"/>
                <a:ext cx="3990728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4794497" y="2476311"/>
            <a:ext cx="399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= 1 : 2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3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794496" y="3942610"/>
            <a:ext cx="3998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-ю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-ю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sz="2000" baseline="-25000" dirty="0" smtClean="0">
                <a:solidFill>
                  <a:schemeClr val="accent1">
                    <a:lumMod val="75000"/>
                  </a:schemeClr>
                </a:solidFill>
              </a:rPr>
              <a:t>-ю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= 1 :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 rot="20598769">
                <a:off x="2504006" y="1834160"/>
                <a:ext cx="1366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ru-RU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98769">
                <a:off x="2504006" y="1834160"/>
                <a:ext cx="1366784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794497" y="1349266"/>
            <a:ext cx="399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Для РУД без начальной скорости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794497" y="2930391"/>
            <a:ext cx="399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Для любого РУД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98572" y="1957968"/>
            <a:ext cx="3169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уравнение пути, при </a:t>
            </a:r>
            <a:r>
              <a:rPr lang="el-GR" sz="16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υ</a:t>
            </a:r>
            <a:r>
              <a:rPr lang="ru-RU" sz="1600" baseline="-25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0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= 0.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403915" y="3482338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уравнение пути.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60692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40702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153789" y="3690950"/>
            <a:ext cx="0" cy="135051"/>
          </a:xfrm>
          <a:prstGeom prst="line">
            <a:avLst/>
          </a:prstGeom>
          <a:ln w="15875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73354" y="3783886"/>
            <a:ext cx="25840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1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7827" y="3783886"/>
            <a:ext cx="27924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2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14167" y="3783886"/>
            <a:ext cx="27924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3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1609699" y="2687066"/>
            <a:ext cx="0" cy="100388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407899" y="2420620"/>
            <a:ext cx="0" cy="127033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153789" y="2159000"/>
            <a:ext cx="0" cy="153195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79243" y="3188800"/>
            <a:ext cx="309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</a:t>
            </a:r>
            <a:r>
              <a:rPr lang="en-US" sz="1400" baseline="-25000" dirty="0" smtClean="0"/>
              <a:t>1</a:t>
            </a:r>
            <a:endParaRPr lang="ru-RU" sz="14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863854" y="2987065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  <a:endParaRPr lang="ru-RU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62022" y="2823454"/>
            <a:ext cx="4026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i="1" dirty="0" smtClean="0"/>
              <a:t>s</a:t>
            </a:r>
            <a:r>
              <a:rPr lang="en-US" baseline="-25000" dirty="0" smtClean="0"/>
              <a:t>1</a:t>
            </a:r>
            <a:endParaRPr lang="ru-RU" i="1" dirty="0"/>
          </a:p>
        </p:txBody>
      </p:sp>
      <p:cxnSp>
        <p:nvCxnSpPr>
          <p:cNvPr id="150" name="Прямая соединительная линия 149"/>
          <p:cNvCxnSpPr/>
          <p:nvPr/>
        </p:nvCxnSpPr>
        <p:spPr>
          <a:xfrm flipV="1">
            <a:off x="857789" y="1928772"/>
            <a:ext cx="3028411" cy="100016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V="1">
            <a:off x="8595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6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4" grpId="0" animBg="1"/>
      <p:bldP spid="11" grpId="0" animBg="1"/>
      <p:bldP spid="149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84386" y="1346666"/>
            <a:ext cx="2906766" cy="3134959"/>
            <a:chOff x="389086" y="1346666"/>
            <a:chExt cx="2906766" cy="3134959"/>
          </a:xfrm>
        </p:grpSpPr>
        <p:sp>
          <p:nvSpPr>
            <p:cNvPr id="128" name="TextBox 127"/>
            <p:cNvSpPr txBox="1"/>
            <p:nvPr/>
          </p:nvSpPr>
          <p:spPr>
            <a:xfrm>
              <a:off x="3042256" y="2206726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89086" y="1346666"/>
              <a:ext cx="468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Δ</a:t>
              </a:r>
              <a:r>
                <a:rPr lang="en-US" sz="1600" i="1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r</a:t>
              </a:r>
              <a:r>
                <a:rPr lang="en-US" sz="1600" i="1" baseline="-25000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1493" y="2033922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862014" y="2205038"/>
              <a:ext cx="1209675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>
              <a:off x="850692" y="2193574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47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84386" y="1346666"/>
            <a:ext cx="2906766" cy="3134959"/>
            <a:chOff x="389086" y="1346666"/>
            <a:chExt cx="2906766" cy="3134959"/>
          </a:xfrm>
        </p:grpSpPr>
        <p:sp>
          <p:nvSpPr>
            <p:cNvPr id="128" name="TextBox 127"/>
            <p:cNvSpPr txBox="1"/>
            <p:nvPr/>
          </p:nvSpPr>
          <p:spPr>
            <a:xfrm>
              <a:off x="3042256" y="3881335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89086" y="1346666"/>
              <a:ext cx="468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Δ</a:t>
              </a:r>
              <a:r>
                <a:rPr lang="en-US" sz="1600" i="1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r</a:t>
              </a:r>
              <a:r>
                <a:rPr lang="en-US" sz="1600" i="1" baseline="-25000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1493" y="3708531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 flipV="1">
              <a:off x="857251" y="1591707"/>
              <a:ext cx="723899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>
              <a:off x="850692" y="3872946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5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РуД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537556" y="3543432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84386" y="1346666"/>
            <a:ext cx="4683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Δ</a:t>
            </a:r>
            <a:r>
              <a:rPr lang="en-US" sz="1600" i="1" dirty="0" err="1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r</a:t>
            </a:r>
            <a:r>
              <a:rPr lang="en-US" sz="1600" i="1" baseline="-25000" dirty="0" err="1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036793" y="3370628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30" name="Прямая со стрелкой 129"/>
          <p:cNvCxnSpPr/>
          <p:nvPr/>
        </p:nvCxnSpPr>
        <p:spPr>
          <a:xfrm>
            <a:off x="1348373" y="3535043"/>
            <a:ext cx="2425908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 flipV="1">
            <a:off x="1356520" y="1720532"/>
            <a:ext cx="1222375" cy="2266951"/>
          </a:xfrm>
          <a:custGeom>
            <a:avLst/>
            <a:gdLst>
              <a:gd name="connsiteX0" fmla="*/ 0 w 1238250"/>
              <a:gd name="connsiteY0" fmla="*/ 444500 h 2266950"/>
              <a:gd name="connsiteX1" fmla="*/ 514350 w 1238250"/>
              <a:gd name="connsiteY1" fmla="*/ 0 h 2266950"/>
              <a:gd name="connsiteX2" fmla="*/ 1022350 w 1238250"/>
              <a:gd name="connsiteY2" fmla="*/ 444500 h 2266950"/>
              <a:gd name="connsiteX3" fmla="*/ 1238250 w 1238250"/>
              <a:gd name="connsiteY3" fmla="*/ 2266950 h 2266950"/>
              <a:gd name="connsiteX0" fmla="*/ 0 w 1222375"/>
              <a:gd name="connsiteY0" fmla="*/ 441325 h 2266950"/>
              <a:gd name="connsiteX1" fmla="*/ 498475 w 1222375"/>
              <a:gd name="connsiteY1" fmla="*/ 0 h 2266950"/>
              <a:gd name="connsiteX2" fmla="*/ 1006475 w 1222375"/>
              <a:gd name="connsiteY2" fmla="*/ 444500 h 2266950"/>
              <a:gd name="connsiteX3" fmla="*/ 1222375 w 1222375"/>
              <a:gd name="connsiteY3" fmla="*/ 2266950 h 2266950"/>
              <a:gd name="connsiteX0" fmla="*/ 0 w 1222375"/>
              <a:gd name="connsiteY0" fmla="*/ 441326 h 2266951"/>
              <a:gd name="connsiteX1" fmla="*/ 498475 w 1222375"/>
              <a:gd name="connsiteY1" fmla="*/ 1 h 2266951"/>
              <a:gd name="connsiteX2" fmla="*/ 1006475 w 1222375"/>
              <a:gd name="connsiteY2" fmla="*/ 444501 h 2266951"/>
              <a:gd name="connsiteX3" fmla="*/ 1222375 w 1222375"/>
              <a:gd name="connsiteY3" fmla="*/ 2266951 h 22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375" h="2266951">
                <a:moveTo>
                  <a:pt x="0" y="441326"/>
                </a:moveTo>
                <a:cubicBezTo>
                  <a:pt x="156104" y="114301"/>
                  <a:pt x="330729" y="-528"/>
                  <a:pt x="498475" y="1"/>
                </a:cubicBezTo>
                <a:cubicBezTo>
                  <a:pt x="666221" y="530"/>
                  <a:pt x="885825" y="66676"/>
                  <a:pt x="1006475" y="444501"/>
                </a:cubicBezTo>
                <a:cubicBezTo>
                  <a:pt x="1127125" y="822326"/>
                  <a:pt x="1174750" y="1544638"/>
                  <a:pt x="1222375" y="2266951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1" name="Прямая со стрелкой 130"/>
          <p:cNvCxnSpPr/>
          <p:nvPr/>
        </p:nvCxnSpPr>
        <p:spPr>
          <a:xfrm flipV="1">
            <a:off x="13548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9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366938" y="1323070"/>
            <a:ext cx="3989162" cy="1107995"/>
            <a:chOff x="366938" y="1487948"/>
            <a:chExt cx="3989162" cy="110799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Равномерное прямолинейное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6938" y="181111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движение, при котором тело за любые равные промежутки времени совершает равные 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70414" y="386857"/>
            <a:ext cx="76113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Равномерное прямолинейное движение (РПД)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8092" r="4322" b="12890"/>
          <a:stretch/>
        </p:blipFill>
        <p:spPr>
          <a:xfrm>
            <a:off x="4829785" y="3105222"/>
            <a:ext cx="3923323" cy="1297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87900" y="1347956"/>
                <a:ext cx="171553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800" dirty="0" smtClean="0">
                    <a:solidFill>
                      <a:srgbClr val="44546A">
                        <a:lumMod val="75000"/>
                      </a:srgbClr>
                    </a:solidFill>
                  </a:rPr>
                  <a:t>РПД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</m:acc>
                    <m:r>
                      <a:rPr lang="ru-RU" sz="1800" i="1" smtClean="0">
                        <a:solidFill>
                          <a:srgbClr val="44546A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ru-RU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solidFill>
                              <a:srgbClr val="44546A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𝑐𝑜𝑛𝑠𝑡</m:t>
                        </m:r>
                      </m:e>
                    </m:acc>
                  </m:oMath>
                </a14:m>
                <a:endParaRPr lang="ru-RU" sz="1800" dirty="0">
                  <a:solidFill>
                    <a:srgbClr val="44546A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00" y="1347956"/>
                <a:ext cx="1715534" cy="384721"/>
              </a:xfrm>
              <a:prstGeom prst="rect">
                <a:avLst/>
              </a:prstGeom>
              <a:blipFill rotWithShape="0">
                <a:blip r:embed="rId4"/>
                <a:stretch>
                  <a:fillRect l="-2837" t="-15873" b="-253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903183" y="1839609"/>
                <a:ext cx="1879745" cy="63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ru-RU" sz="18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ru-RU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18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sz="18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ru-RU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ru-RU" sz="18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183" y="1839609"/>
                <a:ext cx="1879745" cy="6387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Группа 37"/>
          <p:cNvGrpSpPr/>
          <p:nvPr/>
        </p:nvGrpSpPr>
        <p:grpSpPr>
          <a:xfrm>
            <a:off x="366395" y="2814334"/>
            <a:ext cx="3989705" cy="1569660"/>
            <a:chOff x="366395" y="2745812"/>
            <a:chExt cx="3989705" cy="156966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395" y="3068977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векторная физическая величина, численно равная отношению перемещения к промежутку времени, за который оно произошло, и направленная вдоль 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3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84386" y="1346666"/>
            <a:ext cx="2906766" cy="3134959"/>
            <a:chOff x="389086" y="1346666"/>
            <a:chExt cx="2906766" cy="3134959"/>
          </a:xfrm>
        </p:grpSpPr>
        <p:sp>
          <p:nvSpPr>
            <p:cNvPr id="128" name="TextBox 127"/>
            <p:cNvSpPr txBox="1"/>
            <p:nvPr/>
          </p:nvSpPr>
          <p:spPr>
            <a:xfrm>
              <a:off x="3042256" y="2193105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89086" y="1346666"/>
              <a:ext cx="468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Δ</a:t>
              </a:r>
              <a:r>
                <a:rPr lang="en-US" sz="1600" i="1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r</a:t>
              </a:r>
              <a:r>
                <a:rPr lang="en-US" sz="1600" i="1" baseline="-25000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1493" y="2020301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857251" y="2189479"/>
              <a:ext cx="723899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>
              <a:off x="850692" y="2184716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84386" y="1346666"/>
            <a:ext cx="2906766" cy="3134959"/>
            <a:chOff x="389086" y="1346666"/>
            <a:chExt cx="2906766" cy="3134959"/>
          </a:xfrm>
        </p:grpSpPr>
        <p:sp>
          <p:nvSpPr>
            <p:cNvPr id="128" name="TextBox 127"/>
            <p:cNvSpPr txBox="1"/>
            <p:nvPr/>
          </p:nvSpPr>
          <p:spPr>
            <a:xfrm>
              <a:off x="3042256" y="4063326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89086" y="1346666"/>
              <a:ext cx="468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l-GR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Δ</a:t>
              </a:r>
              <a:r>
                <a:rPr lang="en-US" sz="1600" i="1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r</a:t>
              </a:r>
              <a:r>
                <a:rPr lang="en-US" sz="1600" i="1" baseline="-25000" dirty="0" err="1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1493" y="3890522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 flipV="1">
              <a:off x="862014" y="1759413"/>
              <a:ext cx="1209675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1" name="Прямая со стрелкой 130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>
              <a:off x="850692" y="4050174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25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531587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Графическое представление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</a:t>
            </a:r>
            <a:r>
              <a:rPr lang="ru-RU" sz="2200" b="1" cap="all" dirty="0" err="1">
                <a:solidFill>
                  <a:srgbClr val="ED7D31">
                    <a:lumMod val="75000"/>
                  </a:srgbClr>
                </a:solidFill>
              </a:rPr>
              <a:t>у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002" y="1364884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126" y="2360614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496" y="1764994"/>
                <a:ext cx="1817229" cy="5848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414517" y="193209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en-US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ур-ние</a:t>
            </a:r>
            <a:r>
              <a:rPr lang="ru-RU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перемещения.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537556" y="2650361"/>
            <a:ext cx="2535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t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84386" y="1346666"/>
            <a:ext cx="4683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Δ</a:t>
            </a:r>
            <a:r>
              <a:rPr lang="en-US" sz="1600" i="1" dirty="0" err="1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r</a:t>
            </a:r>
            <a:r>
              <a:rPr lang="en-US" sz="1600" i="1" baseline="-25000" dirty="0" err="1" smtClean="0">
                <a:solidFill>
                  <a:prstClr val="black"/>
                </a:solidFill>
                <a:ea typeface="Yu Mincho Light" panose="02020300000000000000" pitchFamily="18" charset="-128"/>
                <a:cs typeface="Times New Roman" panose="02020603050405020304" pitchFamily="18" charset="0"/>
              </a:rPr>
              <a:t>x</a:t>
            </a:r>
            <a:endParaRPr lang="ru-RU" sz="1600" i="1" baseline="-25000" dirty="0">
              <a:solidFill>
                <a:prstClr val="black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036793" y="2477557"/>
            <a:ext cx="30970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0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30" name="Прямая со стрелкой 129"/>
          <p:cNvCxnSpPr/>
          <p:nvPr/>
        </p:nvCxnSpPr>
        <p:spPr>
          <a:xfrm>
            <a:off x="1349167" y="2641972"/>
            <a:ext cx="2425908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лилиния 2"/>
          <p:cNvSpPr/>
          <p:nvPr/>
        </p:nvSpPr>
        <p:spPr>
          <a:xfrm>
            <a:off x="1358900" y="2190748"/>
            <a:ext cx="1222375" cy="2266951"/>
          </a:xfrm>
          <a:custGeom>
            <a:avLst/>
            <a:gdLst>
              <a:gd name="connsiteX0" fmla="*/ 0 w 1238250"/>
              <a:gd name="connsiteY0" fmla="*/ 444500 h 2266950"/>
              <a:gd name="connsiteX1" fmla="*/ 514350 w 1238250"/>
              <a:gd name="connsiteY1" fmla="*/ 0 h 2266950"/>
              <a:gd name="connsiteX2" fmla="*/ 1022350 w 1238250"/>
              <a:gd name="connsiteY2" fmla="*/ 444500 h 2266950"/>
              <a:gd name="connsiteX3" fmla="*/ 1238250 w 1238250"/>
              <a:gd name="connsiteY3" fmla="*/ 2266950 h 2266950"/>
              <a:gd name="connsiteX0" fmla="*/ 0 w 1222375"/>
              <a:gd name="connsiteY0" fmla="*/ 441325 h 2266950"/>
              <a:gd name="connsiteX1" fmla="*/ 498475 w 1222375"/>
              <a:gd name="connsiteY1" fmla="*/ 0 h 2266950"/>
              <a:gd name="connsiteX2" fmla="*/ 1006475 w 1222375"/>
              <a:gd name="connsiteY2" fmla="*/ 444500 h 2266950"/>
              <a:gd name="connsiteX3" fmla="*/ 1222375 w 1222375"/>
              <a:gd name="connsiteY3" fmla="*/ 2266950 h 2266950"/>
              <a:gd name="connsiteX0" fmla="*/ 0 w 1222375"/>
              <a:gd name="connsiteY0" fmla="*/ 441326 h 2266951"/>
              <a:gd name="connsiteX1" fmla="*/ 498475 w 1222375"/>
              <a:gd name="connsiteY1" fmla="*/ 1 h 2266951"/>
              <a:gd name="connsiteX2" fmla="*/ 1006475 w 1222375"/>
              <a:gd name="connsiteY2" fmla="*/ 444501 h 2266951"/>
              <a:gd name="connsiteX3" fmla="*/ 1222375 w 1222375"/>
              <a:gd name="connsiteY3" fmla="*/ 2266951 h 22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375" h="2266951">
                <a:moveTo>
                  <a:pt x="0" y="441326"/>
                </a:moveTo>
                <a:cubicBezTo>
                  <a:pt x="156104" y="114301"/>
                  <a:pt x="330729" y="-528"/>
                  <a:pt x="498475" y="1"/>
                </a:cubicBezTo>
                <a:cubicBezTo>
                  <a:pt x="666221" y="530"/>
                  <a:pt x="885825" y="66676"/>
                  <a:pt x="1006475" y="444501"/>
                </a:cubicBezTo>
                <a:cubicBezTo>
                  <a:pt x="1127125" y="822326"/>
                  <a:pt x="1174750" y="1544638"/>
                  <a:pt x="1222375" y="2266951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1" name="Прямая со стрелкой 130"/>
          <p:cNvCxnSpPr/>
          <p:nvPr/>
        </p:nvCxnSpPr>
        <p:spPr>
          <a:xfrm flipV="1">
            <a:off x="1354845" y="1347788"/>
            <a:ext cx="0" cy="3133837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37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7651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График движения для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РуД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460752" y="954871"/>
                <a:ext cx="3991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rgbClr val="44546A"/>
                    </a:solidFill>
                  </a:rPr>
                  <a:t>Зависимость</a:t>
                </a:r>
                <a:r>
                  <a:rPr lang="en-US" sz="2000" dirty="0" smtClean="0">
                    <a:solidFill>
                      <a:srgbClr val="44546A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44546A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44546A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ru-RU" sz="2000" dirty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752" y="954871"/>
                <a:ext cx="3991222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Группа 30"/>
          <p:cNvGrpSpPr/>
          <p:nvPr/>
        </p:nvGrpSpPr>
        <p:grpSpPr>
          <a:xfrm>
            <a:off x="292246" y="1432392"/>
            <a:ext cx="2754359" cy="3047534"/>
            <a:chOff x="541493" y="1346666"/>
            <a:chExt cx="2754359" cy="3134959"/>
          </a:xfrm>
        </p:grpSpPr>
        <p:sp>
          <p:nvSpPr>
            <p:cNvPr id="32" name="TextBox 31"/>
            <p:cNvSpPr txBox="1"/>
            <p:nvPr/>
          </p:nvSpPr>
          <p:spPr>
            <a:xfrm>
              <a:off x="3042256" y="2206726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1111" y="1346666"/>
              <a:ext cx="2904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493" y="2033922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862014" y="2205038"/>
              <a:ext cx="1209675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850692" y="2193574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3194821" y="1432392"/>
            <a:ext cx="2754359" cy="3047534"/>
            <a:chOff x="1036793" y="1346666"/>
            <a:chExt cx="2754359" cy="3134959"/>
          </a:xfrm>
        </p:grpSpPr>
        <p:sp>
          <p:nvSpPr>
            <p:cNvPr id="40" name="TextBox 39"/>
            <p:cNvSpPr txBox="1"/>
            <p:nvPr/>
          </p:nvSpPr>
          <p:spPr>
            <a:xfrm>
              <a:off x="3537556" y="3543432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6411" y="1346666"/>
              <a:ext cx="2904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6793" y="3370628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>
              <a:off x="1348373" y="3535043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олилиния 45"/>
            <p:cNvSpPr/>
            <p:nvPr/>
          </p:nvSpPr>
          <p:spPr>
            <a:xfrm flipV="1">
              <a:off x="1356520" y="1720532"/>
              <a:ext cx="1222375" cy="2266951"/>
            </a:xfrm>
            <a:custGeom>
              <a:avLst/>
              <a:gdLst>
                <a:gd name="connsiteX0" fmla="*/ 0 w 1238250"/>
                <a:gd name="connsiteY0" fmla="*/ 444500 h 2266950"/>
                <a:gd name="connsiteX1" fmla="*/ 514350 w 1238250"/>
                <a:gd name="connsiteY1" fmla="*/ 0 h 2266950"/>
                <a:gd name="connsiteX2" fmla="*/ 1022350 w 1238250"/>
                <a:gd name="connsiteY2" fmla="*/ 444500 h 2266950"/>
                <a:gd name="connsiteX3" fmla="*/ 1238250 w 1238250"/>
                <a:gd name="connsiteY3" fmla="*/ 2266950 h 2266950"/>
                <a:gd name="connsiteX0" fmla="*/ 0 w 1222375"/>
                <a:gd name="connsiteY0" fmla="*/ 441325 h 2266950"/>
                <a:gd name="connsiteX1" fmla="*/ 498475 w 1222375"/>
                <a:gd name="connsiteY1" fmla="*/ 0 h 2266950"/>
                <a:gd name="connsiteX2" fmla="*/ 1006475 w 1222375"/>
                <a:gd name="connsiteY2" fmla="*/ 444500 h 2266950"/>
                <a:gd name="connsiteX3" fmla="*/ 1222375 w 1222375"/>
                <a:gd name="connsiteY3" fmla="*/ 2266950 h 2266950"/>
                <a:gd name="connsiteX0" fmla="*/ 0 w 1222375"/>
                <a:gd name="connsiteY0" fmla="*/ 441326 h 2266951"/>
                <a:gd name="connsiteX1" fmla="*/ 498475 w 1222375"/>
                <a:gd name="connsiteY1" fmla="*/ 1 h 2266951"/>
                <a:gd name="connsiteX2" fmla="*/ 1006475 w 1222375"/>
                <a:gd name="connsiteY2" fmla="*/ 444501 h 2266951"/>
                <a:gd name="connsiteX3" fmla="*/ 1222375 w 1222375"/>
                <a:gd name="connsiteY3" fmla="*/ 2266951 h 226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5" h="2266951">
                  <a:moveTo>
                    <a:pt x="0" y="441326"/>
                  </a:moveTo>
                  <a:cubicBezTo>
                    <a:pt x="156104" y="114301"/>
                    <a:pt x="330729" y="-528"/>
                    <a:pt x="498475" y="1"/>
                  </a:cubicBezTo>
                  <a:cubicBezTo>
                    <a:pt x="666221" y="530"/>
                    <a:pt x="885825" y="66676"/>
                    <a:pt x="1006475" y="444501"/>
                  </a:cubicBezTo>
                  <a:cubicBezTo>
                    <a:pt x="1127125" y="822326"/>
                    <a:pt x="1174750" y="1544638"/>
                    <a:pt x="1222375" y="2266951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 стрелкой 46"/>
            <p:cNvCxnSpPr/>
            <p:nvPr/>
          </p:nvCxnSpPr>
          <p:spPr>
            <a:xfrm flipV="1">
              <a:off x="13548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6055111" y="1432392"/>
            <a:ext cx="2754359" cy="3047534"/>
            <a:chOff x="541493" y="1346666"/>
            <a:chExt cx="2754359" cy="3134959"/>
          </a:xfrm>
        </p:grpSpPr>
        <p:sp>
          <p:nvSpPr>
            <p:cNvPr id="49" name="TextBox 48"/>
            <p:cNvSpPr txBox="1"/>
            <p:nvPr/>
          </p:nvSpPr>
          <p:spPr>
            <a:xfrm>
              <a:off x="3042256" y="3881335"/>
              <a:ext cx="2535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t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1493" y="1346666"/>
              <a:ext cx="2904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x</a:t>
              </a:r>
              <a:endParaRPr lang="ru-RU" sz="1600" i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1493" y="3708531"/>
              <a:ext cx="3097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</a:rPr>
                <a:t>0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 flipV="1">
              <a:off x="857251" y="1591707"/>
              <a:ext cx="723899" cy="2276475"/>
            </a:xfrm>
            <a:custGeom>
              <a:avLst/>
              <a:gdLst>
                <a:gd name="connsiteX0" fmla="*/ 0 w 1209675"/>
                <a:gd name="connsiteY0" fmla="*/ 0 h 2276475"/>
                <a:gd name="connsiteX1" fmla="*/ 895350 w 1209675"/>
                <a:gd name="connsiteY1" fmla="*/ 523875 h 2276475"/>
                <a:gd name="connsiteX2" fmla="*/ 1209675 w 1209675"/>
                <a:gd name="connsiteY2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2276475">
                  <a:moveTo>
                    <a:pt x="0" y="0"/>
                  </a:moveTo>
                  <a:cubicBezTo>
                    <a:pt x="346869" y="72231"/>
                    <a:pt x="693738" y="144463"/>
                    <a:pt x="895350" y="523875"/>
                  </a:cubicBezTo>
                  <a:cubicBezTo>
                    <a:pt x="1096962" y="903287"/>
                    <a:pt x="1153318" y="1589881"/>
                    <a:pt x="1209675" y="2276475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 стрелкой 52"/>
            <p:cNvCxnSpPr/>
            <p:nvPr/>
          </p:nvCxnSpPr>
          <p:spPr>
            <a:xfrm flipV="1">
              <a:off x="859545" y="1347788"/>
              <a:ext cx="0" cy="3133837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850692" y="3872946"/>
              <a:ext cx="2425908" cy="0"/>
            </a:xfrm>
            <a:prstGeom prst="straightConnector1">
              <a:avLst/>
            </a:prstGeom>
            <a:ln w="15875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53687" y="1775930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7" y="1775930"/>
                <a:ext cx="193758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827593" y="4110593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593" y="4110593"/>
                <a:ext cx="193758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627817" y="4102739"/>
                <a:ext cx="1937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  <m:r>
                        <a:rPr lang="ru-RU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rgbClr val="E7E6E6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E7E6E6">
                              <a:lumMod val="2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>
                  <a:solidFill>
                    <a:srgbClr val="E7E6E6">
                      <a:lumMod val="2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817" y="4102739"/>
                <a:ext cx="193758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0" y="1269219"/>
            <a:ext cx="3483006" cy="1959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269217"/>
            <a:ext cx="3487394" cy="1961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95" y="2978967"/>
            <a:ext cx="3483010" cy="1959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0414" y="386857"/>
            <a:ext cx="6595075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Равноускоренное движение. ускорение</a:t>
            </a:r>
          </a:p>
        </p:txBody>
      </p:sp>
    </p:spTree>
    <p:extLst>
      <p:ext uri="{BB962C8B-B14F-4D97-AF65-F5344CB8AC3E}">
        <p14:creationId xmlns:p14="http://schemas.microsoft.com/office/powerpoint/2010/main" val="5507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0414" y="386857"/>
            <a:ext cx="6595075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Равноускоренное движение. ускорение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1" y="1269219"/>
            <a:ext cx="3483004" cy="1959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269217"/>
            <a:ext cx="3487393" cy="1961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96" y="2978967"/>
            <a:ext cx="3483008" cy="1959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2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354" r="1239" b="966"/>
          <a:stretch/>
        </p:blipFill>
        <p:spPr>
          <a:xfrm>
            <a:off x="4787900" y="1344156"/>
            <a:ext cx="3997324" cy="3137469"/>
          </a:xfrm>
          <a:prstGeom prst="roundRect">
            <a:avLst>
              <a:gd name="adj" fmla="val 2002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8934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Неравномерное движение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95" y="3233737"/>
            <a:ext cx="186675" cy="1694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38" y="3752850"/>
            <a:ext cx="1177247" cy="669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20" y="3458819"/>
            <a:ext cx="237980" cy="215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42" y="3623033"/>
            <a:ext cx="356358" cy="3233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23" y="3730461"/>
            <a:ext cx="583677" cy="5296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66938" y="1414037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Неравномерное движение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6938" y="1752591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движение, при котором </a:t>
            </a:r>
            <a:r>
              <a:rPr lang="ru-RU" sz="1500" dirty="0" smtClean="0"/>
              <a:t>тело </a:t>
            </a:r>
            <a:r>
              <a:rPr lang="ru-RU" sz="1500" dirty="0"/>
              <a:t>за любые равные промежутки времени совершает разные </a:t>
            </a:r>
            <a:r>
              <a:rPr lang="ru-RU" sz="1500" dirty="0" smtClean="0"/>
              <a:t>перемещения.</a:t>
            </a:r>
            <a:endParaRPr lang="ru-RU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41975E-6 L -0.01563 0.01482 L -0.00209 0.03272 L -0.01702 0.04754 " pathEditMode="relative" ptsTypes="AAAA">
                                      <p:cBhvr>
                                        <p:cTn id="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decel="3200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Motion origin="layout" path="M 8.33333E-7 -3.7037E-7 L 0.01111 0.01234 L 0.02153 0.02469 L 0.0257 0.04074 " pathEditMode="relative" ptsTypes="AA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8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5E-6 9.87654E-7 L -0.01042 0.01173 L -0.02361 0.02531 L -0.04618 0.03827 " pathEditMode="relative" ptsTypes="AAAA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8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8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decel="78000" fill="hold" nodeType="withEffect">
                                  <p:stCondLst>
                                    <p:cond delay="8350"/>
                                  </p:stCondLst>
                                  <p:childTnLst>
                                    <p:animMotion origin="layout" path="M 0.00035 -0.01204 L -0.04618 0.0534 " pathEditMode="relative" ptsTypes="AA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8934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Неравномерное движение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1"/>
          <a:stretch/>
        </p:blipFill>
        <p:spPr>
          <a:xfrm>
            <a:off x="4787899" y="1344156"/>
            <a:ext cx="3995374" cy="3133954"/>
          </a:xfrm>
          <a:prstGeom prst="roundRect">
            <a:avLst>
              <a:gd name="adj" fmla="val 2281"/>
            </a:avLst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" b="100000" l="0" r="99667">
                        <a14:foregroundMark x1="59667" y1="18241" x2="54667" y2="4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7800" y="3944106"/>
            <a:ext cx="428972" cy="4389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" b="100000" l="0" r="99667">
                        <a14:foregroundMark x1="59667" y1="18241" x2="54667" y2="4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5988" y="3948233"/>
            <a:ext cx="420904" cy="43072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366938" y="1414037"/>
            <a:ext cx="3989162" cy="1123384"/>
            <a:chOff x="366938" y="1487948"/>
            <a:chExt cx="3989162" cy="112338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Неравномерное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826502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</a:t>
              </a:r>
              <a:r>
                <a:rPr lang="ru-RU" sz="1500" dirty="0" smtClean="0"/>
                <a:t>тело </a:t>
              </a:r>
              <a:r>
                <a:rPr lang="ru-RU" sz="1500" dirty="0"/>
                <a:t>за любые равные промежутки времени совершает разные </a:t>
              </a:r>
              <a:r>
                <a:rPr lang="ru-RU" sz="1500" dirty="0" smtClean="0"/>
                <a:t>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156 0.00123 L -3.88889E-6 -3.82716E-6 " pathEditMode="relative" rAng="0" ptsTypes="AA">
                                          <p:cBhvr>
                                            <p:cTn id="8" dur="7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0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0" presetClass="path" presetSubtype="0" accel="50000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2.83951E-6 L 0.14653 -0.36914 L 0.29254 -0.03272 " pathEditMode="relative" ptsTypes="AAA" p14:bounceEnd="32000">
                                          <p:cBhvr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156 0.00123 L -3.88889E-6 -3.82716E-6 " pathEditMode="relative" rAng="0" ptsTypes="AA">
                                          <p:cBhvr>
                                            <p:cTn id="8" dur="7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0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2.83951E-6 L 0.14653 -0.36914 L 0.29254 -0.03272 " pathEditMode="relative" ptsTypes="AAA">
                                          <p:cBhvr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0"/>
            <a:ext cx="3976685" cy="514349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954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66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Анри </a:t>
            </a:r>
            <a:r>
              <a:rPr lang="ru-RU" altLang="ru-RU" sz="1400" dirty="0" err="1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Аме</a:t>
            </a:r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Ризаль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9" y="1198473"/>
            <a:ext cx="4222809" cy="2909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6939" y="383724"/>
            <a:ext cx="398916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Элементы механики</a:t>
            </a:r>
          </a:p>
          <a:p>
            <a:pPr algn="ctr">
              <a:lnSpc>
                <a:spcPts val="2500"/>
              </a:lnSpc>
            </a:pP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(1851 год)</a:t>
            </a:r>
          </a:p>
        </p:txBody>
      </p:sp>
    </p:spTree>
    <p:extLst>
      <p:ext uri="{BB962C8B-B14F-4D97-AF65-F5344CB8AC3E}">
        <p14:creationId xmlns:p14="http://schemas.microsoft.com/office/powerpoint/2010/main" val="29664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0"/>
            <a:ext cx="3976685" cy="514349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954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66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Анри </a:t>
            </a:r>
            <a:r>
              <a:rPr lang="ru-RU" altLang="ru-RU" sz="1400" dirty="0" err="1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Аме</a:t>
            </a:r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Ризаль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939" y="383724"/>
            <a:ext cx="398916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Элементы механики</a:t>
            </a:r>
          </a:p>
          <a:p>
            <a:pPr algn="ctr">
              <a:lnSpc>
                <a:spcPts val="2500"/>
              </a:lnSpc>
            </a:pPr>
            <a:r>
              <a:rPr lang="ru-RU" sz="2000" b="1" cap="all" dirty="0" smtClean="0">
                <a:solidFill>
                  <a:srgbClr val="ED7D31">
                    <a:lumMod val="75000"/>
                  </a:srgbClr>
                </a:solidFill>
              </a:rPr>
              <a:t>(1851 год)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721" y="1257155"/>
            <a:ext cx="380238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1800" dirty="0"/>
              <a:t>Подобно тому, как скорость определяет быстроту изменения положения тела, ускорение </a:t>
            </a:r>
            <a:r>
              <a:rPr lang="ru-RU" sz="1800" dirty="0" smtClean="0"/>
              <a:t>определяет, </a:t>
            </a:r>
            <a:r>
              <a:rPr lang="ru-RU" sz="1800" dirty="0"/>
              <a:t>насколько быстро меняется скорость </a:t>
            </a:r>
            <a:r>
              <a:rPr lang="ru-RU" sz="1800" dirty="0" smtClean="0"/>
              <a:t>тела.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733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8934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Неравномерное движение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796881" y="1436793"/>
                <a:ext cx="1422441" cy="699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ru-RU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  <m:r>
                            <a:rPr lang="ru-RU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81" y="1436793"/>
                <a:ext cx="1422441" cy="6994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 стрелкой 20"/>
          <p:cNvCxnSpPr/>
          <p:nvPr/>
        </p:nvCxnSpPr>
        <p:spPr>
          <a:xfrm flipV="1">
            <a:off x="5464756" y="3494284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rot="195257">
                <a:off x="7208975" y="2567573"/>
                <a:ext cx="3595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7208975" y="2567573"/>
                <a:ext cx="359586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19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/>
          <p:nvPr/>
        </p:nvCxnSpPr>
        <p:spPr>
          <a:xfrm flipV="1">
            <a:off x="6701724" y="3186113"/>
            <a:ext cx="1394526" cy="102724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195257">
                <a:off x="5353633" y="3319631"/>
                <a:ext cx="4360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5353633" y="3319631"/>
                <a:ext cx="436080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9836" r="-14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 rot="195257">
                <a:off x="7758067" y="2800273"/>
                <a:ext cx="470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7758067" y="2800273"/>
                <a:ext cx="470322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8197" r="-38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Прямая со стрелкой 25"/>
          <p:cNvCxnSpPr/>
          <p:nvPr/>
        </p:nvCxnSpPr>
        <p:spPr>
          <a:xfrm flipV="1">
            <a:off x="6696961" y="2755542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21177686">
                <a:off x="7872166" y="3206165"/>
                <a:ext cx="3484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77686">
                <a:off x="7872166" y="3206165"/>
                <a:ext cx="348493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12698" r="-15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 стрелкой 27"/>
          <p:cNvCxnSpPr/>
          <p:nvPr/>
        </p:nvCxnSpPr>
        <p:spPr>
          <a:xfrm>
            <a:off x="7019150" y="2755517"/>
            <a:ext cx="1077100" cy="4305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024215" y="2755542"/>
            <a:ext cx="463930" cy="18545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 rot="195257">
                <a:off x="6568522" y="2677192"/>
                <a:ext cx="4360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57">
                <a:off x="6568522" y="2677192"/>
                <a:ext cx="436080" cy="338554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14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 стрелкой 30"/>
          <p:cNvCxnSpPr/>
          <p:nvPr/>
        </p:nvCxnSpPr>
        <p:spPr>
          <a:xfrm flipV="1">
            <a:off x="5464756" y="3496927"/>
            <a:ext cx="330354" cy="54462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Дуга 31"/>
          <p:cNvSpPr/>
          <p:nvPr/>
        </p:nvSpPr>
        <p:spPr>
          <a:xfrm rot="2034051" flipH="1">
            <a:off x="5176744" y="3294217"/>
            <a:ext cx="3380313" cy="3380313"/>
          </a:xfrm>
          <a:prstGeom prst="arc">
            <a:avLst>
              <a:gd name="adj1" fmla="val 16211630"/>
              <a:gd name="adj2" fmla="val 0"/>
            </a:avLst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442894" y="1436793"/>
                <a:ext cx="1337739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ru-RU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20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с</m:t>
                                  </m:r>
                                </m:e>
                                <m:sup>
                                  <m:r>
                                    <a:rPr lang="ru-RU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894" y="1436793"/>
                <a:ext cx="1337739" cy="61734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Группа 36"/>
          <p:cNvGrpSpPr/>
          <p:nvPr/>
        </p:nvGrpSpPr>
        <p:grpSpPr>
          <a:xfrm>
            <a:off x="365386" y="3042435"/>
            <a:ext cx="3990714" cy="1345114"/>
            <a:chOff x="365386" y="2745812"/>
            <a:chExt cx="3990714" cy="1345114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5386" y="3075263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изменения скорости ко времени, за который оно произошло.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66938" y="1414037"/>
            <a:ext cx="3989162" cy="1123384"/>
            <a:chOff x="366938" y="1487948"/>
            <a:chExt cx="3989162" cy="112338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Неравномерное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66938" y="1826502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</a:t>
              </a:r>
              <a:r>
                <a:rPr lang="ru-RU" sz="1500" dirty="0" smtClean="0"/>
                <a:t>тело </a:t>
              </a:r>
              <a:r>
                <a:rPr lang="ru-RU" sz="1500" dirty="0"/>
                <a:t>за любые равные промежутки времени совершает разные </a:t>
              </a:r>
              <a:r>
                <a:rPr lang="ru-RU" sz="1500" dirty="0" smtClean="0"/>
                <a:t>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24 L 0.1349 -0.14476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6" y="1344156"/>
            <a:ext cx="4006033" cy="3135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38934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Неравномерное движение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65386" y="3042435"/>
            <a:ext cx="3990714" cy="1345114"/>
            <a:chOff x="365386" y="2745812"/>
            <a:chExt cx="3990714" cy="134511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5386" y="3075263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изменения скорости ко времени, за который оно произошло.</a:t>
              </a:r>
              <a:endParaRPr lang="ru-RU" sz="15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796881" y="1351068"/>
                <a:ext cx="1156279" cy="617348"/>
              </a:xfrm>
              <a:prstGeom prst="rect">
                <a:avLst/>
              </a:prstGeom>
              <a:solidFill>
                <a:schemeClr val="bg1">
                  <a:alpha val="64000"/>
                </a:schemeClr>
              </a:solidFill>
              <a:effectLst>
                <a:softEdge rad="508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sSup>
                            <m:sSupPr>
                              <m:ctrlP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81" y="1351068"/>
                <a:ext cx="1156279" cy="6173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effectLst>
                <a:softEdge rad="50800"/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366938" y="1414037"/>
            <a:ext cx="3989162" cy="1123384"/>
            <a:chOff x="366938" y="1487948"/>
            <a:chExt cx="3989162" cy="1123384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Неравномерное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6938" y="1826502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</a:t>
              </a:r>
              <a:r>
                <a:rPr lang="ru-RU" sz="1500" dirty="0" smtClean="0"/>
                <a:t>тело </a:t>
              </a:r>
              <a:r>
                <a:rPr lang="ru-RU" sz="1500" dirty="0"/>
                <a:t>за любые равные промежутки времени совершает разные </a:t>
              </a:r>
              <a:r>
                <a:rPr lang="ru-RU" sz="1500" dirty="0" smtClean="0"/>
                <a:t>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4861008" y="3365600"/>
            <a:ext cx="810838" cy="377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26" y="3365600"/>
            <a:ext cx="810838" cy="37798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924611" y="3365600"/>
            <a:ext cx="810838" cy="377985"/>
          </a:xfrm>
          <a:prstGeom prst="rect">
            <a:avLst/>
          </a:prstGeom>
        </p:spPr>
      </p:pic>
      <p:pic>
        <p:nvPicPr>
          <p:cNvPr id="37" name="Рисунок 3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0020" y="3365600"/>
            <a:ext cx="815964" cy="37587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146" y="3364545"/>
            <a:ext cx="810838" cy="377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407" y="304243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solidFill>
                  <a:schemeClr val="bg1"/>
                </a:solidFill>
                <a:ea typeface="Yu Mincho Light" panose="02020300000000000000" pitchFamily="18" charset="-128"/>
              </a:rPr>
              <a:t>Δ</a:t>
            </a:r>
            <a:r>
              <a:rPr lang="en-US" sz="1200" i="1" dirty="0" smtClean="0">
                <a:solidFill>
                  <a:schemeClr val="bg1"/>
                </a:solidFill>
              </a:rPr>
              <a:t>t</a:t>
            </a:r>
            <a:r>
              <a:rPr lang="en-US" sz="1200" dirty="0" smtClean="0">
                <a:solidFill>
                  <a:schemeClr val="bg1"/>
                </a:solidFill>
              </a:rPr>
              <a:t> = 1 c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28616" y="304243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 smtClean="0">
                <a:solidFill>
                  <a:schemeClr val="bg1"/>
                </a:solidFill>
                <a:ea typeface="Yu Mincho Light" panose="02020300000000000000" pitchFamily="18" charset="-128"/>
              </a:rPr>
              <a:t>Δ</a:t>
            </a:r>
            <a:r>
              <a:rPr lang="en-US" sz="1200" i="1" dirty="0" smtClean="0">
                <a:solidFill>
                  <a:schemeClr val="bg1"/>
                </a:solidFill>
              </a:rPr>
              <a:t>t</a:t>
            </a:r>
            <a:r>
              <a:rPr lang="en-US" sz="1200" dirty="0" smtClean="0">
                <a:solidFill>
                  <a:schemeClr val="bg1"/>
                </a:solidFill>
              </a:rPr>
              <a:t> = 1 c</a:t>
            </a:r>
            <a:endParaRPr lang="ru-RU" sz="1200" i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66427" y="3614738"/>
            <a:ext cx="0" cy="25869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330030" y="3614738"/>
            <a:ext cx="0" cy="25869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232845" y="3614738"/>
            <a:ext cx="0" cy="25869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66427" y="3816281"/>
            <a:ext cx="1063603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330030" y="3816281"/>
            <a:ext cx="1902815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445407" y="3821044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ea typeface="Yu Mincho Light" panose="02020300000000000000" pitchFamily="18" charset="-128"/>
              </a:rPr>
              <a:t>s</a:t>
            </a:r>
            <a:r>
              <a:rPr lang="en-US" sz="1200" dirty="0" smtClean="0">
                <a:solidFill>
                  <a:schemeClr val="bg1"/>
                </a:solidFill>
              </a:rPr>
              <a:t> = 3 </a:t>
            </a:r>
            <a:r>
              <a:rPr lang="ru-RU" sz="1200" dirty="0" smtClean="0">
                <a:solidFill>
                  <a:schemeClr val="bg1"/>
                </a:solidFill>
              </a:rPr>
              <a:t>м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89271" y="3821044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ea typeface="Yu Mincho Light" panose="02020300000000000000" pitchFamily="18" charset="-128"/>
              </a:rPr>
              <a:t>s</a:t>
            </a:r>
            <a:r>
              <a:rPr lang="en-US" sz="1200" dirty="0" smtClean="0">
                <a:solidFill>
                  <a:schemeClr val="bg1"/>
                </a:solidFill>
              </a:rPr>
              <a:t> = </a:t>
            </a:r>
            <a:r>
              <a:rPr lang="ru-RU" sz="1200" dirty="0" smtClean="0">
                <a:solidFill>
                  <a:schemeClr val="bg1"/>
                </a:solidFill>
              </a:rPr>
              <a:t>6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м</a:t>
            </a:r>
            <a:endParaRPr lang="ru-RU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32309 -7.40741E-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0414" y="386857"/>
            <a:ext cx="4751622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Равноускоренное движение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366938" y="2678108"/>
            <a:ext cx="3989162" cy="1818101"/>
            <a:chOff x="366938" y="1487948"/>
            <a:chExt cx="3989162" cy="1818101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66938" y="1487948"/>
              <a:ext cx="39891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Равноускоренное прямолинейное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6938" y="2059554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</a:t>
              </a:r>
              <a:r>
                <a:rPr lang="ru-RU" sz="1500" dirty="0" smtClean="0"/>
                <a:t>скорость тела </a:t>
              </a:r>
              <a:r>
                <a:rPr lang="ru-RU" sz="1500" dirty="0"/>
                <a:t>за любые равные промежутки времени изменяется </a:t>
              </a:r>
              <a:r>
                <a:rPr lang="ru-RU" sz="1500" dirty="0" smtClean="0"/>
                <a:t>одинаково, т. е. это </a:t>
              </a:r>
              <a:r>
                <a:rPr lang="ru-RU" sz="1500" dirty="0"/>
                <a:t>движение с постоянным по модулю и направлению ускорением.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805270" y="2013346"/>
            <a:ext cx="3403489" cy="384721"/>
            <a:chOff x="4796881" y="1351068"/>
            <a:chExt cx="3403489" cy="384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796881" y="1351068"/>
                  <a:ext cx="1249125" cy="384721"/>
                </a:xfrm>
                <a:prstGeom prst="rect">
                  <a:avLst/>
                </a:prstGeom>
                <a:solidFill>
                  <a:schemeClr val="bg1">
                    <a:alpha val="64000"/>
                  </a:schemeClr>
                </a:solidFill>
                <a:effectLst>
                  <a:softEdge rad="508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ru-RU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ru-RU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𝑐𝑜𝑛𝑠𝑡</m:t>
                            </m:r>
                          </m:e>
                        </m:acc>
                      </m:oMath>
                    </m:oMathPara>
                  </a14:m>
                  <a:endParaRPr lang="ru-RU" sz="18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881" y="1351068"/>
                  <a:ext cx="1249125" cy="38472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5873"/>
                  </a:stretch>
                </a:blipFill>
                <a:effectLst>
                  <a:softEdge rad="50800"/>
                </a:effec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838826" y="1389539"/>
              <a:ext cx="2361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</a:t>
              </a:r>
              <a:r>
                <a:rPr 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cs typeface="Times New Roman" panose="02020603050405020304" pitchFamily="18" charset="0"/>
                </a:rPr>
                <a:t>уравнение ускорения.</a:t>
              </a:r>
              <a:endParaRPr 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97106" y="1341438"/>
            <a:ext cx="2948461" cy="638765"/>
            <a:chOff x="4788717" y="1356859"/>
            <a:chExt cx="2948461" cy="638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788717" y="1356859"/>
                  <a:ext cx="1299010" cy="638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sz="18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ru-RU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ru-RU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18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</m:acc>
                            <m:r>
                              <a:rPr lang="ru-RU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18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1800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ru-RU" sz="18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ru-RU" sz="18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717" y="1356859"/>
                  <a:ext cx="1299010" cy="6387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5901419" y="1556925"/>
              <a:ext cx="183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cs typeface="Times New Roman" panose="02020603050405020304" pitchFamily="18" charset="0"/>
                </a:rPr>
                <a:t>— ускорение тела.</a:t>
              </a:r>
              <a:endParaRPr lang="ru-RU" sz="14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66395" y="1172819"/>
            <a:ext cx="3989705" cy="1346053"/>
            <a:chOff x="366395" y="2745812"/>
            <a:chExt cx="3989705" cy="134605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395" y="3076202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изменения скорости ко времени, за который оно произошло.</a:t>
              </a:r>
              <a:endParaRPr lang="ru-RU" sz="1500" dirty="0">
                <a:latin typeface="+mj-lt"/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/>
          <a:stretch/>
        </p:blipFill>
        <p:spPr>
          <a:xfrm>
            <a:off x="5346594" y="3464653"/>
            <a:ext cx="2879935" cy="1003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797106" y="2431210"/>
                <a:ext cx="1396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ru-RU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18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106" y="2431210"/>
                <a:ext cx="139602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37" t="-21667" r="-7424"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5983822" y="2454958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cs typeface="Times New Roman" panose="02020603050405020304" pitchFamily="18" charset="0"/>
              </a:rPr>
              <a:t>— уравнение скорости.</a:t>
            </a:r>
            <a:endParaRPr lang="ru-RU" sz="14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4797106" y="2833685"/>
            <a:ext cx="3996508" cy="614604"/>
            <a:chOff x="4788717" y="2861113"/>
            <a:chExt cx="3996508" cy="614604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4788717" y="2861113"/>
              <a:ext cx="3996508" cy="369332"/>
              <a:chOff x="4788717" y="1371648"/>
              <a:chExt cx="3996508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4788717" y="1371648"/>
                    <a:ext cx="17076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ru-RU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ru-RU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ru-RU" sz="1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8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88717" y="1371648"/>
                    <a:ext cx="1707647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/>
              <p:cNvSpPr txBox="1"/>
              <p:nvPr/>
            </p:nvSpPr>
            <p:spPr>
              <a:xfrm>
                <a:off x="6297661" y="1395396"/>
                <a:ext cx="2487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cs typeface="Times New Roman" panose="02020603050405020304" pitchFamily="18" charset="0"/>
                  </a:rPr>
                  <a:t>— уравнение скорости</a:t>
                </a:r>
                <a:r>
                  <a:rPr lang="en-US" sz="1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400" dirty="0" smtClean="0">
                    <a:cs typeface="Times New Roman" panose="02020603050405020304" pitchFamily="18" charset="0"/>
                  </a:rPr>
                  <a:t>в</a:t>
                </a:r>
                <a:endParaRPr lang="ru-RU" sz="1400" dirty="0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4796881" y="3167940"/>
              <a:ext cx="31470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проекциях на координатную ось.</a:t>
              </a:r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65386" y="3042435"/>
            <a:ext cx="3990714" cy="1346128"/>
            <a:chOff x="365386" y="2745812"/>
            <a:chExt cx="3990714" cy="134612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5386" y="3076277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численно равная отношению изменения скорости ко времени, за который оно произошло.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87356" y="1344156"/>
            <a:ext cx="4006033" cy="3135769"/>
            <a:chOff x="4787356" y="1344156"/>
            <a:chExt cx="4006033" cy="313576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6" y="1344156"/>
              <a:ext cx="4006033" cy="31357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796881" y="1351068"/>
                  <a:ext cx="1156279" cy="617348"/>
                </a:xfrm>
                <a:prstGeom prst="rect">
                  <a:avLst/>
                </a:prstGeom>
                <a:solidFill>
                  <a:schemeClr val="bg1">
                    <a:alpha val="64000"/>
                  </a:schemeClr>
                </a:solidFill>
                <a:effectLst>
                  <a:softEdge rad="508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ru-RU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ru-RU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м</m:t>
                            </m:r>
                          </m:num>
                          <m:den>
                            <m:sSup>
                              <m:sSupPr>
                                <m:ctrlPr>
                                  <a:rPr lang="ru-RU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с</m:t>
                                </m:r>
                              </m:e>
                              <m:sup>
                                <m:r>
                                  <a:rPr lang="ru-RU" sz="20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20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881" y="1351068"/>
                  <a:ext cx="1156279" cy="61734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effectLst>
                  <a:softEdge rad="50800"/>
                </a:effec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0">
              <a:lum bright="70000" contrast="-70000"/>
            </a:blip>
            <a:stretch>
              <a:fillRect/>
            </a:stretch>
          </p:blipFill>
          <p:spPr>
            <a:xfrm>
              <a:off x="4861008" y="3365600"/>
              <a:ext cx="810838" cy="37798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27426" y="3365600"/>
              <a:ext cx="810838" cy="377985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>
              <a:lum bright="70000" contrast="-70000"/>
            </a:blip>
            <a:stretch>
              <a:fillRect/>
            </a:stretch>
          </p:blipFill>
          <p:spPr>
            <a:xfrm>
              <a:off x="5924611" y="3365600"/>
              <a:ext cx="810838" cy="37798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445407" y="3042435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i="1" dirty="0" smtClean="0">
                  <a:solidFill>
                    <a:schemeClr val="bg1"/>
                  </a:solidFill>
                  <a:ea typeface="Yu Mincho Light" panose="02020300000000000000" pitchFamily="18" charset="-128"/>
                </a:rPr>
                <a:t>Δ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</a:rPr>
                <a:t> = 1 c</a:t>
              </a:r>
              <a:endParaRPr lang="ru-RU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28616" y="3042435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i="1" dirty="0" smtClean="0">
                  <a:solidFill>
                    <a:schemeClr val="bg1"/>
                  </a:solidFill>
                  <a:ea typeface="Yu Mincho Light" panose="02020300000000000000" pitchFamily="18" charset="-128"/>
                </a:rPr>
                <a:t>Δ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</a:rPr>
                <a:t> = 1 c</a:t>
              </a:r>
              <a:endParaRPr lang="ru-RU" sz="1200" i="1" dirty="0">
                <a:solidFill>
                  <a:schemeClr val="bg1"/>
                </a:solidFill>
              </a:endParaRPr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>
              <a:off x="6330030" y="3614738"/>
              <a:ext cx="0" cy="25869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8232845" y="3614738"/>
              <a:ext cx="0" cy="25869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5266427" y="3816281"/>
              <a:ext cx="1063603" cy="0"/>
            </a:xfrm>
            <a:prstGeom prst="line">
              <a:avLst/>
            </a:prstGeom>
            <a:ln w="9525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6330030" y="3816281"/>
              <a:ext cx="1902815" cy="0"/>
            </a:xfrm>
            <a:prstGeom prst="line">
              <a:avLst/>
            </a:prstGeom>
            <a:ln w="9525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45407" y="3821044"/>
              <a:ext cx="6575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/>
                  </a:solidFill>
                  <a:ea typeface="Yu Mincho Light" panose="02020300000000000000" pitchFamily="18" charset="-128"/>
                </a:rPr>
                <a:t>s</a:t>
              </a:r>
              <a:r>
                <a:rPr lang="en-US" sz="1200" dirty="0" smtClean="0">
                  <a:solidFill>
                    <a:schemeClr val="bg1"/>
                  </a:solidFill>
                </a:rPr>
                <a:t> = 3 </a:t>
              </a:r>
              <a:r>
                <a:rPr lang="ru-RU" sz="1200" dirty="0" smtClean="0">
                  <a:solidFill>
                    <a:schemeClr val="bg1"/>
                  </a:solidFill>
                </a:rPr>
                <a:t>м</a:t>
              </a:r>
              <a:endParaRPr lang="ru-RU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989271" y="3821044"/>
              <a:ext cx="6575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chemeClr val="bg1"/>
                  </a:solidFill>
                  <a:ea typeface="Yu Mincho Light" panose="02020300000000000000" pitchFamily="18" charset="-128"/>
                </a:rPr>
                <a:t>s</a:t>
              </a:r>
              <a:r>
                <a:rPr lang="en-US" sz="1200" dirty="0" smtClean="0">
                  <a:solidFill>
                    <a:schemeClr val="bg1"/>
                  </a:solidFill>
                </a:rPr>
                <a:t> = </a:t>
              </a:r>
              <a:r>
                <a:rPr lang="ru-RU" sz="1200" dirty="0" smtClean="0">
                  <a:solidFill>
                    <a:schemeClr val="bg1"/>
                  </a:solidFill>
                </a:rPr>
                <a:t>6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</a:rPr>
                <a:t>м</a:t>
              </a:r>
              <a:endParaRPr lang="ru-RU" sz="1200" i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0" name="Прямая соединительная линия 59"/>
          <p:cNvCxnSpPr/>
          <p:nvPr/>
        </p:nvCxnSpPr>
        <p:spPr>
          <a:xfrm>
            <a:off x="5266427" y="3614738"/>
            <a:ext cx="0" cy="25869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366938" y="1414037"/>
            <a:ext cx="3989162" cy="1123384"/>
            <a:chOff x="366938" y="1487948"/>
            <a:chExt cx="3989162" cy="1123384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Неравномерное движение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66938" y="1826502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движение, при котором </a:t>
              </a:r>
              <a:r>
                <a:rPr lang="ru-RU" sz="1500" dirty="0" smtClean="0"/>
                <a:t>тело </a:t>
              </a:r>
              <a:r>
                <a:rPr lang="ru-RU" sz="1500" dirty="0"/>
                <a:t>за любые равные промежутки времени совершает разные </a:t>
              </a:r>
              <a:r>
                <a:rPr lang="ru-RU" sz="1500" dirty="0" smtClean="0"/>
                <a:t>перемещения.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00035 -0.36265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2686</TotalTime>
  <Words>717</Words>
  <Application>Microsoft Office PowerPoint</Application>
  <PresentationFormat>Экран (16:9)</PresentationFormat>
  <Paragraphs>274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Yu Mincho Light</vt:lpstr>
      <vt:lpstr>Gerbera</vt:lpstr>
      <vt:lpstr>Times New Roman</vt:lpstr>
      <vt:lpstr>Arial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202</cp:revision>
  <dcterms:created xsi:type="dcterms:W3CDTF">2015-09-21T08:48:07Z</dcterms:created>
  <dcterms:modified xsi:type="dcterms:W3CDTF">2016-01-29T06:50:56Z</dcterms:modified>
</cp:coreProperties>
</file>